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7" r:id="rId2"/>
    <p:sldId id="266" r:id="rId3"/>
    <p:sldId id="268" r:id="rId4"/>
    <p:sldId id="267" r:id="rId5"/>
    <p:sldId id="269" r:id="rId6"/>
    <p:sldId id="270" r:id="rId7"/>
    <p:sldId id="272" r:id="rId8"/>
    <p:sldId id="273" r:id="rId9"/>
    <p:sldId id="271" r:id="rId10"/>
    <p:sldId id="274" r:id="rId11"/>
    <p:sldId id="27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16" autoAdjust="0"/>
    <p:restoredTop sz="94660"/>
  </p:normalViewPr>
  <p:slideViewPr>
    <p:cSldViewPr snapToGrid="0">
      <p:cViewPr varScale="1">
        <p:scale>
          <a:sx n="84" d="100"/>
          <a:sy n="84" d="100"/>
        </p:scale>
        <p:origin x="51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8C3DFF-2BB2-4053-A526-2490B792D5B3}" type="datetimeFigureOut">
              <a:rPr lang="en-US" smtClean="0"/>
              <a:t>4/4/2025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D64B00-7718-497F-B6D6-488DEA9AF927}" type="slidenum">
              <a:rPr lang="en-US" smtClean="0"/>
              <a:t>‹#›</a:t>
            </a:fld>
            <a:endParaRPr lang="en-US"/>
          </a:p>
        </p:txBody>
      </p:sp>
    </p:spTree>
    <p:extLst>
      <p:ext uri="{BB962C8B-B14F-4D97-AF65-F5344CB8AC3E}">
        <p14:creationId xmlns:p14="http://schemas.microsoft.com/office/powerpoint/2010/main" val="2289867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17C99-9DA4-2190-F281-D7424031A0E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7923A0B-8E8B-5218-37E7-6B2AB2D06C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74A9B06-C4A0-A9D0-C982-B3155203782D}"/>
              </a:ext>
            </a:extLst>
          </p:cNvPr>
          <p:cNvSpPr>
            <a:spLocks noGrp="1"/>
          </p:cNvSpPr>
          <p:nvPr>
            <p:ph type="dt" sz="half" idx="10"/>
          </p:nvPr>
        </p:nvSpPr>
        <p:spPr/>
        <p:txBody>
          <a:bodyPr/>
          <a:lstStyle/>
          <a:p>
            <a:r>
              <a:rPr lang="en-US"/>
              <a:t>4/4/2025</a:t>
            </a:r>
          </a:p>
        </p:txBody>
      </p:sp>
      <p:sp>
        <p:nvSpPr>
          <p:cNvPr id="5" name="Footer Placeholder 4">
            <a:extLst>
              <a:ext uri="{FF2B5EF4-FFF2-40B4-BE49-F238E27FC236}">
                <a16:creationId xmlns:a16="http://schemas.microsoft.com/office/drawing/2014/main" id="{088E9825-C160-347B-8C93-84E97A7122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706EAC-4EC0-F750-6BC1-42D104347B1A}"/>
              </a:ext>
            </a:extLst>
          </p:cNvPr>
          <p:cNvSpPr>
            <a:spLocks noGrp="1"/>
          </p:cNvSpPr>
          <p:nvPr>
            <p:ph type="sldNum" sz="quarter" idx="12"/>
          </p:nvPr>
        </p:nvSpPr>
        <p:spPr/>
        <p:txBody>
          <a:bodyPr/>
          <a:lstStyle/>
          <a:p>
            <a:fld id="{13E3B7D2-2C23-477A-B7E5-64419E75BE45}" type="slidenum">
              <a:rPr lang="en-US" smtClean="0"/>
              <a:t>‹#›</a:t>
            </a:fld>
            <a:endParaRPr lang="en-US"/>
          </a:p>
        </p:txBody>
      </p:sp>
    </p:spTree>
    <p:extLst>
      <p:ext uri="{BB962C8B-B14F-4D97-AF65-F5344CB8AC3E}">
        <p14:creationId xmlns:p14="http://schemas.microsoft.com/office/powerpoint/2010/main" val="25698705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AAF06-04D3-D321-5354-7DE99779A0C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7DA5001-C7E2-591B-FA88-E7352AD9CED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2949CD-D8A7-CCDB-B00A-D018145DF176}"/>
              </a:ext>
            </a:extLst>
          </p:cNvPr>
          <p:cNvSpPr>
            <a:spLocks noGrp="1"/>
          </p:cNvSpPr>
          <p:nvPr>
            <p:ph type="dt" sz="half" idx="10"/>
          </p:nvPr>
        </p:nvSpPr>
        <p:spPr/>
        <p:txBody>
          <a:bodyPr/>
          <a:lstStyle/>
          <a:p>
            <a:r>
              <a:rPr lang="en-US"/>
              <a:t>4/4/2025</a:t>
            </a:r>
          </a:p>
        </p:txBody>
      </p:sp>
      <p:sp>
        <p:nvSpPr>
          <p:cNvPr id="5" name="Footer Placeholder 4">
            <a:extLst>
              <a:ext uri="{FF2B5EF4-FFF2-40B4-BE49-F238E27FC236}">
                <a16:creationId xmlns:a16="http://schemas.microsoft.com/office/drawing/2014/main" id="{6ECA90EB-80FC-12DB-5D9D-79FEE4DC36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EEAAAF-CDD6-A3AF-94C2-05464EA2C577}"/>
              </a:ext>
            </a:extLst>
          </p:cNvPr>
          <p:cNvSpPr>
            <a:spLocks noGrp="1"/>
          </p:cNvSpPr>
          <p:nvPr>
            <p:ph type="sldNum" sz="quarter" idx="12"/>
          </p:nvPr>
        </p:nvSpPr>
        <p:spPr/>
        <p:txBody>
          <a:bodyPr/>
          <a:lstStyle/>
          <a:p>
            <a:fld id="{13E3B7D2-2C23-477A-B7E5-64419E75BE45}" type="slidenum">
              <a:rPr lang="en-US" smtClean="0"/>
              <a:t>‹#›</a:t>
            </a:fld>
            <a:endParaRPr lang="en-US"/>
          </a:p>
        </p:txBody>
      </p:sp>
    </p:spTree>
    <p:extLst>
      <p:ext uri="{BB962C8B-B14F-4D97-AF65-F5344CB8AC3E}">
        <p14:creationId xmlns:p14="http://schemas.microsoft.com/office/powerpoint/2010/main" val="2346016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F4861DA-534B-C3BB-478B-4DEFE7AB034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B51B8A6-A62A-D8CF-03F1-CAFF8B10D49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0D4714-3680-89BB-8585-2A6D7172F221}"/>
              </a:ext>
            </a:extLst>
          </p:cNvPr>
          <p:cNvSpPr>
            <a:spLocks noGrp="1"/>
          </p:cNvSpPr>
          <p:nvPr>
            <p:ph type="dt" sz="half" idx="10"/>
          </p:nvPr>
        </p:nvSpPr>
        <p:spPr/>
        <p:txBody>
          <a:bodyPr/>
          <a:lstStyle/>
          <a:p>
            <a:r>
              <a:rPr lang="en-US"/>
              <a:t>4/4/2025</a:t>
            </a:r>
          </a:p>
        </p:txBody>
      </p:sp>
      <p:sp>
        <p:nvSpPr>
          <p:cNvPr id="5" name="Footer Placeholder 4">
            <a:extLst>
              <a:ext uri="{FF2B5EF4-FFF2-40B4-BE49-F238E27FC236}">
                <a16:creationId xmlns:a16="http://schemas.microsoft.com/office/drawing/2014/main" id="{EA8B3F73-79D1-F9EE-F2BD-B0686E6652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0FCCC9-B4D3-012B-261B-902FCF24631D}"/>
              </a:ext>
            </a:extLst>
          </p:cNvPr>
          <p:cNvSpPr>
            <a:spLocks noGrp="1"/>
          </p:cNvSpPr>
          <p:nvPr>
            <p:ph type="sldNum" sz="quarter" idx="12"/>
          </p:nvPr>
        </p:nvSpPr>
        <p:spPr/>
        <p:txBody>
          <a:bodyPr/>
          <a:lstStyle/>
          <a:p>
            <a:fld id="{13E3B7D2-2C23-477A-B7E5-64419E75BE45}" type="slidenum">
              <a:rPr lang="en-US" smtClean="0"/>
              <a:t>‹#›</a:t>
            </a:fld>
            <a:endParaRPr lang="en-US"/>
          </a:p>
        </p:txBody>
      </p:sp>
    </p:spTree>
    <p:extLst>
      <p:ext uri="{BB962C8B-B14F-4D97-AF65-F5344CB8AC3E}">
        <p14:creationId xmlns:p14="http://schemas.microsoft.com/office/powerpoint/2010/main" val="3499463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18CC4-6400-853E-2712-BE131DECCD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997947E-5317-4D15-62A2-FB8B6B82722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97AF0C-166C-13D3-7A02-39766EF1EF51}"/>
              </a:ext>
            </a:extLst>
          </p:cNvPr>
          <p:cNvSpPr>
            <a:spLocks noGrp="1"/>
          </p:cNvSpPr>
          <p:nvPr>
            <p:ph type="dt" sz="half" idx="10"/>
          </p:nvPr>
        </p:nvSpPr>
        <p:spPr/>
        <p:txBody>
          <a:bodyPr/>
          <a:lstStyle/>
          <a:p>
            <a:r>
              <a:rPr lang="en-US"/>
              <a:t>4/4/2025</a:t>
            </a:r>
          </a:p>
        </p:txBody>
      </p:sp>
      <p:sp>
        <p:nvSpPr>
          <p:cNvPr id="5" name="Footer Placeholder 4">
            <a:extLst>
              <a:ext uri="{FF2B5EF4-FFF2-40B4-BE49-F238E27FC236}">
                <a16:creationId xmlns:a16="http://schemas.microsoft.com/office/drawing/2014/main" id="{43D67959-CCB0-4417-1233-ABC7A4F306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33939D-CB65-9FC5-1D31-A5FFE197CDDA}"/>
              </a:ext>
            </a:extLst>
          </p:cNvPr>
          <p:cNvSpPr>
            <a:spLocks noGrp="1"/>
          </p:cNvSpPr>
          <p:nvPr>
            <p:ph type="sldNum" sz="quarter" idx="12"/>
          </p:nvPr>
        </p:nvSpPr>
        <p:spPr/>
        <p:txBody>
          <a:bodyPr/>
          <a:lstStyle/>
          <a:p>
            <a:fld id="{13E3B7D2-2C23-477A-B7E5-64419E75BE45}" type="slidenum">
              <a:rPr lang="en-US" smtClean="0"/>
              <a:t>‹#›</a:t>
            </a:fld>
            <a:endParaRPr lang="en-US"/>
          </a:p>
        </p:txBody>
      </p:sp>
    </p:spTree>
    <p:extLst>
      <p:ext uri="{BB962C8B-B14F-4D97-AF65-F5344CB8AC3E}">
        <p14:creationId xmlns:p14="http://schemas.microsoft.com/office/powerpoint/2010/main" val="2908561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04624-0A9A-DE58-6679-0A550E6F17A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D8F4258-D289-0FD6-64C4-6BAC2C4616E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F69B524-8FD7-2BC9-160C-86877BDDB72E}"/>
              </a:ext>
            </a:extLst>
          </p:cNvPr>
          <p:cNvSpPr>
            <a:spLocks noGrp="1"/>
          </p:cNvSpPr>
          <p:nvPr>
            <p:ph type="dt" sz="half" idx="10"/>
          </p:nvPr>
        </p:nvSpPr>
        <p:spPr/>
        <p:txBody>
          <a:bodyPr/>
          <a:lstStyle/>
          <a:p>
            <a:r>
              <a:rPr lang="en-US"/>
              <a:t>4/4/2025</a:t>
            </a:r>
          </a:p>
        </p:txBody>
      </p:sp>
      <p:sp>
        <p:nvSpPr>
          <p:cNvPr id="5" name="Footer Placeholder 4">
            <a:extLst>
              <a:ext uri="{FF2B5EF4-FFF2-40B4-BE49-F238E27FC236}">
                <a16:creationId xmlns:a16="http://schemas.microsoft.com/office/drawing/2014/main" id="{53C1675C-93C7-5120-0824-03D2B709A9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C3B65A-760A-EB46-BA32-1FACD6D6B786}"/>
              </a:ext>
            </a:extLst>
          </p:cNvPr>
          <p:cNvSpPr>
            <a:spLocks noGrp="1"/>
          </p:cNvSpPr>
          <p:nvPr>
            <p:ph type="sldNum" sz="quarter" idx="12"/>
          </p:nvPr>
        </p:nvSpPr>
        <p:spPr/>
        <p:txBody>
          <a:bodyPr/>
          <a:lstStyle/>
          <a:p>
            <a:fld id="{13E3B7D2-2C23-477A-B7E5-64419E75BE45}" type="slidenum">
              <a:rPr lang="en-US" smtClean="0"/>
              <a:t>‹#›</a:t>
            </a:fld>
            <a:endParaRPr lang="en-US"/>
          </a:p>
        </p:txBody>
      </p:sp>
    </p:spTree>
    <p:extLst>
      <p:ext uri="{BB962C8B-B14F-4D97-AF65-F5344CB8AC3E}">
        <p14:creationId xmlns:p14="http://schemas.microsoft.com/office/powerpoint/2010/main" val="1921136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24CC3-F216-7508-54A3-C5ACCB51E6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AEF8413-6872-FA40-04CC-DBC16696427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15DF574-1EE7-D06E-4F94-BCCBA3BA520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A577B23-4394-84C7-741B-46723ADF134D}"/>
              </a:ext>
            </a:extLst>
          </p:cNvPr>
          <p:cNvSpPr>
            <a:spLocks noGrp="1"/>
          </p:cNvSpPr>
          <p:nvPr>
            <p:ph type="dt" sz="half" idx="10"/>
          </p:nvPr>
        </p:nvSpPr>
        <p:spPr/>
        <p:txBody>
          <a:bodyPr/>
          <a:lstStyle/>
          <a:p>
            <a:r>
              <a:rPr lang="en-US"/>
              <a:t>4/4/2025</a:t>
            </a:r>
          </a:p>
        </p:txBody>
      </p:sp>
      <p:sp>
        <p:nvSpPr>
          <p:cNvPr id="6" name="Footer Placeholder 5">
            <a:extLst>
              <a:ext uri="{FF2B5EF4-FFF2-40B4-BE49-F238E27FC236}">
                <a16:creationId xmlns:a16="http://schemas.microsoft.com/office/drawing/2014/main" id="{30C3CECF-594F-E0FF-D3BA-2F6D44E08D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271DCC2-952E-710E-83A3-120F83BF061A}"/>
              </a:ext>
            </a:extLst>
          </p:cNvPr>
          <p:cNvSpPr>
            <a:spLocks noGrp="1"/>
          </p:cNvSpPr>
          <p:nvPr>
            <p:ph type="sldNum" sz="quarter" idx="12"/>
          </p:nvPr>
        </p:nvSpPr>
        <p:spPr/>
        <p:txBody>
          <a:bodyPr/>
          <a:lstStyle/>
          <a:p>
            <a:fld id="{13E3B7D2-2C23-477A-B7E5-64419E75BE45}" type="slidenum">
              <a:rPr lang="en-US" smtClean="0"/>
              <a:t>‹#›</a:t>
            </a:fld>
            <a:endParaRPr lang="en-US"/>
          </a:p>
        </p:txBody>
      </p:sp>
    </p:spTree>
    <p:extLst>
      <p:ext uri="{BB962C8B-B14F-4D97-AF65-F5344CB8AC3E}">
        <p14:creationId xmlns:p14="http://schemas.microsoft.com/office/powerpoint/2010/main" val="2508769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5959A-1E60-88E3-12A6-E747F3AFEA8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063AC01-9DCF-BBB3-B089-27EB036988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F32DD9-FC55-1A10-7C03-A0CDC69831D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8B6F509-3153-28CA-1082-A5D223CE59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73F6C0F-46FC-70E2-09B4-4153BE137E1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7C965E-096C-366A-466E-9F73248CEAA1}"/>
              </a:ext>
            </a:extLst>
          </p:cNvPr>
          <p:cNvSpPr>
            <a:spLocks noGrp="1"/>
          </p:cNvSpPr>
          <p:nvPr>
            <p:ph type="dt" sz="half" idx="10"/>
          </p:nvPr>
        </p:nvSpPr>
        <p:spPr/>
        <p:txBody>
          <a:bodyPr/>
          <a:lstStyle/>
          <a:p>
            <a:r>
              <a:rPr lang="en-US"/>
              <a:t>4/4/2025</a:t>
            </a:r>
          </a:p>
        </p:txBody>
      </p:sp>
      <p:sp>
        <p:nvSpPr>
          <p:cNvPr id="8" name="Footer Placeholder 7">
            <a:extLst>
              <a:ext uri="{FF2B5EF4-FFF2-40B4-BE49-F238E27FC236}">
                <a16:creationId xmlns:a16="http://schemas.microsoft.com/office/drawing/2014/main" id="{187EE2D0-FBBA-AEA4-5EBF-DBEAFD92D2A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7DB73D0-4AC2-7B5E-454E-2AA133760DD6}"/>
              </a:ext>
            </a:extLst>
          </p:cNvPr>
          <p:cNvSpPr>
            <a:spLocks noGrp="1"/>
          </p:cNvSpPr>
          <p:nvPr>
            <p:ph type="sldNum" sz="quarter" idx="12"/>
          </p:nvPr>
        </p:nvSpPr>
        <p:spPr/>
        <p:txBody>
          <a:bodyPr/>
          <a:lstStyle/>
          <a:p>
            <a:fld id="{13E3B7D2-2C23-477A-B7E5-64419E75BE45}" type="slidenum">
              <a:rPr lang="en-US" smtClean="0"/>
              <a:t>‹#›</a:t>
            </a:fld>
            <a:endParaRPr lang="en-US"/>
          </a:p>
        </p:txBody>
      </p:sp>
    </p:spTree>
    <p:extLst>
      <p:ext uri="{BB962C8B-B14F-4D97-AF65-F5344CB8AC3E}">
        <p14:creationId xmlns:p14="http://schemas.microsoft.com/office/powerpoint/2010/main" val="4533396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A07EA-B6E2-A900-E569-F9AB7598B84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91D3FB4-85A4-BC59-7B1C-1BF1B5372154}"/>
              </a:ext>
            </a:extLst>
          </p:cNvPr>
          <p:cNvSpPr>
            <a:spLocks noGrp="1"/>
          </p:cNvSpPr>
          <p:nvPr>
            <p:ph type="dt" sz="half" idx="10"/>
          </p:nvPr>
        </p:nvSpPr>
        <p:spPr/>
        <p:txBody>
          <a:bodyPr/>
          <a:lstStyle/>
          <a:p>
            <a:r>
              <a:rPr lang="en-US"/>
              <a:t>4/4/2025</a:t>
            </a:r>
          </a:p>
        </p:txBody>
      </p:sp>
      <p:sp>
        <p:nvSpPr>
          <p:cNvPr id="4" name="Footer Placeholder 3">
            <a:extLst>
              <a:ext uri="{FF2B5EF4-FFF2-40B4-BE49-F238E27FC236}">
                <a16:creationId xmlns:a16="http://schemas.microsoft.com/office/drawing/2014/main" id="{6C1DB1A4-CA63-70FA-68F4-A93A1706889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42765C1-4F23-3E24-4A17-F898E50C728B}"/>
              </a:ext>
            </a:extLst>
          </p:cNvPr>
          <p:cNvSpPr>
            <a:spLocks noGrp="1"/>
          </p:cNvSpPr>
          <p:nvPr>
            <p:ph type="sldNum" sz="quarter" idx="12"/>
          </p:nvPr>
        </p:nvSpPr>
        <p:spPr/>
        <p:txBody>
          <a:bodyPr/>
          <a:lstStyle/>
          <a:p>
            <a:fld id="{13E3B7D2-2C23-477A-B7E5-64419E75BE45}" type="slidenum">
              <a:rPr lang="en-US" smtClean="0"/>
              <a:t>‹#›</a:t>
            </a:fld>
            <a:endParaRPr lang="en-US"/>
          </a:p>
        </p:txBody>
      </p:sp>
    </p:spTree>
    <p:extLst>
      <p:ext uri="{BB962C8B-B14F-4D97-AF65-F5344CB8AC3E}">
        <p14:creationId xmlns:p14="http://schemas.microsoft.com/office/powerpoint/2010/main" val="3697898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2DB13B-7688-9805-F507-16226BCBF170}"/>
              </a:ext>
            </a:extLst>
          </p:cNvPr>
          <p:cNvSpPr>
            <a:spLocks noGrp="1"/>
          </p:cNvSpPr>
          <p:nvPr>
            <p:ph type="dt" sz="half" idx="10"/>
          </p:nvPr>
        </p:nvSpPr>
        <p:spPr/>
        <p:txBody>
          <a:bodyPr/>
          <a:lstStyle/>
          <a:p>
            <a:r>
              <a:rPr lang="en-US"/>
              <a:t>4/4/2025</a:t>
            </a:r>
          </a:p>
        </p:txBody>
      </p:sp>
      <p:sp>
        <p:nvSpPr>
          <p:cNvPr id="3" name="Footer Placeholder 2">
            <a:extLst>
              <a:ext uri="{FF2B5EF4-FFF2-40B4-BE49-F238E27FC236}">
                <a16:creationId xmlns:a16="http://schemas.microsoft.com/office/drawing/2014/main" id="{9970AC75-7586-E065-B74E-23D8A9EFFAB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5212A63-4BE8-39E3-4CD1-985DACD7F197}"/>
              </a:ext>
            </a:extLst>
          </p:cNvPr>
          <p:cNvSpPr>
            <a:spLocks noGrp="1"/>
          </p:cNvSpPr>
          <p:nvPr>
            <p:ph type="sldNum" sz="quarter" idx="12"/>
          </p:nvPr>
        </p:nvSpPr>
        <p:spPr/>
        <p:txBody>
          <a:bodyPr/>
          <a:lstStyle/>
          <a:p>
            <a:fld id="{13E3B7D2-2C23-477A-B7E5-64419E75BE45}" type="slidenum">
              <a:rPr lang="en-US" smtClean="0"/>
              <a:t>‹#›</a:t>
            </a:fld>
            <a:endParaRPr lang="en-US"/>
          </a:p>
        </p:txBody>
      </p:sp>
    </p:spTree>
    <p:extLst>
      <p:ext uri="{BB962C8B-B14F-4D97-AF65-F5344CB8AC3E}">
        <p14:creationId xmlns:p14="http://schemas.microsoft.com/office/powerpoint/2010/main" val="2806858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9C4BE-8DDC-1275-15E8-53F6F64920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286C3D3-2F3E-074C-B3FE-940E08A0C77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FECDC4C-9777-2EE7-FDAB-85AEEDD802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4FE253-0208-0C22-0FEB-D8EB77ECAAB0}"/>
              </a:ext>
            </a:extLst>
          </p:cNvPr>
          <p:cNvSpPr>
            <a:spLocks noGrp="1"/>
          </p:cNvSpPr>
          <p:nvPr>
            <p:ph type="dt" sz="half" idx="10"/>
          </p:nvPr>
        </p:nvSpPr>
        <p:spPr/>
        <p:txBody>
          <a:bodyPr/>
          <a:lstStyle/>
          <a:p>
            <a:r>
              <a:rPr lang="en-US"/>
              <a:t>4/4/2025</a:t>
            </a:r>
          </a:p>
        </p:txBody>
      </p:sp>
      <p:sp>
        <p:nvSpPr>
          <p:cNvPr id="6" name="Footer Placeholder 5">
            <a:extLst>
              <a:ext uri="{FF2B5EF4-FFF2-40B4-BE49-F238E27FC236}">
                <a16:creationId xmlns:a16="http://schemas.microsoft.com/office/drawing/2014/main" id="{22E4F0C5-3E8D-97F9-675A-1B0A952561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8B8DDF-B563-10EF-26FF-6BE4A4AB9086}"/>
              </a:ext>
            </a:extLst>
          </p:cNvPr>
          <p:cNvSpPr>
            <a:spLocks noGrp="1"/>
          </p:cNvSpPr>
          <p:nvPr>
            <p:ph type="sldNum" sz="quarter" idx="12"/>
          </p:nvPr>
        </p:nvSpPr>
        <p:spPr/>
        <p:txBody>
          <a:bodyPr/>
          <a:lstStyle/>
          <a:p>
            <a:fld id="{13E3B7D2-2C23-477A-B7E5-64419E75BE45}" type="slidenum">
              <a:rPr lang="en-US" smtClean="0"/>
              <a:t>‹#›</a:t>
            </a:fld>
            <a:endParaRPr lang="en-US"/>
          </a:p>
        </p:txBody>
      </p:sp>
    </p:spTree>
    <p:extLst>
      <p:ext uri="{BB962C8B-B14F-4D97-AF65-F5344CB8AC3E}">
        <p14:creationId xmlns:p14="http://schemas.microsoft.com/office/powerpoint/2010/main" val="6705269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B94B5-74A6-AA70-5057-1B1D04E9666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41EB151-CBE9-67F0-6130-B13410F7BE9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E8696A1-0A82-7521-2D2B-4984ADE50F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F635186-2F9E-078E-A122-BA42F044F271}"/>
              </a:ext>
            </a:extLst>
          </p:cNvPr>
          <p:cNvSpPr>
            <a:spLocks noGrp="1"/>
          </p:cNvSpPr>
          <p:nvPr>
            <p:ph type="dt" sz="half" idx="10"/>
          </p:nvPr>
        </p:nvSpPr>
        <p:spPr/>
        <p:txBody>
          <a:bodyPr/>
          <a:lstStyle/>
          <a:p>
            <a:r>
              <a:rPr lang="en-US"/>
              <a:t>4/4/2025</a:t>
            </a:r>
          </a:p>
        </p:txBody>
      </p:sp>
      <p:sp>
        <p:nvSpPr>
          <p:cNvPr id="6" name="Footer Placeholder 5">
            <a:extLst>
              <a:ext uri="{FF2B5EF4-FFF2-40B4-BE49-F238E27FC236}">
                <a16:creationId xmlns:a16="http://schemas.microsoft.com/office/drawing/2014/main" id="{7DCA6DD4-64A8-6261-D5E1-485F9CA2B0F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F81408-CD0E-68ED-060A-5EFD9168753C}"/>
              </a:ext>
            </a:extLst>
          </p:cNvPr>
          <p:cNvSpPr>
            <a:spLocks noGrp="1"/>
          </p:cNvSpPr>
          <p:nvPr>
            <p:ph type="sldNum" sz="quarter" idx="12"/>
          </p:nvPr>
        </p:nvSpPr>
        <p:spPr/>
        <p:txBody>
          <a:bodyPr/>
          <a:lstStyle/>
          <a:p>
            <a:fld id="{13E3B7D2-2C23-477A-B7E5-64419E75BE45}" type="slidenum">
              <a:rPr lang="en-US" smtClean="0"/>
              <a:t>‹#›</a:t>
            </a:fld>
            <a:endParaRPr lang="en-US"/>
          </a:p>
        </p:txBody>
      </p:sp>
    </p:spTree>
    <p:extLst>
      <p:ext uri="{BB962C8B-B14F-4D97-AF65-F5344CB8AC3E}">
        <p14:creationId xmlns:p14="http://schemas.microsoft.com/office/powerpoint/2010/main" val="4249801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80195E-FB59-672E-5BAF-9A232FD511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F47BBB7-754A-9617-4F0F-D13CE593E9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4B265C-1285-27D1-6301-57675008FF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r>
              <a:rPr lang="en-US"/>
              <a:t>4/4/2025</a:t>
            </a:r>
          </a:p>
        </p:txBody>
      </p:sp>
      <p:sp>
        <p:nvSpPr>
          <p:cNvPr id="5" name="Footer Placeholder 4">
            <a:extLst>
              <a:ext uri="{FF2B5EF4-FFF2-40B4-BE49-F238E27FC236}">
                <a16:creationId xmlns:a16="http://schemas.microsoft.com/office/drawing/2014/main" id="{13DDA91B-C8F3-35E0-9C9F-67944859F3E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DDAF70E4-1957-E67E-1A4E-05B0FD57E6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3E3B7D2-2C23-477A-B7E5-64419E75BE45}" type="slidenum">
              <a:rPr lang="en-US" smtClean="0"/>
              <a:t>‹#›</a:t>
            </a:fld>
            <a:endParaRPr lang="en-US"/>
          </a:p>
        </p:txBody>
      </p:sp>
    </p:spTree>
    <p:extLst>
      <p:ext uri="{BB962C8B-B14F-4D97-AF65-F5344CB8AC3E}">
        <p14:creationId xmlns:p14="http://schemas.microsoft.com/office/powerpoint/2010/main" val="30452447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doerry.org/norbert/MarineElectricalPowerSystems/index.htm"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image" Target="../media/image12.png"/><Relationship Id="rId7" Type="http://schemas.openxmlformats.org/officeDocument/2006/relationships/image" Target="../media/image7.jp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5.jpg"/><Relationship Id="rId5" Type="http://schemas.openxmlformats.org/officeDocument/2006/relationships/image" Target="../media/image14.png"/><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jp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2C01C-FF08-0435-57C1-318B51A8A5AE}"/>
              </a:ext>
            </a:extLst>
          </p:cNvPr>
          <p:cNvSpPr>
            <a:spLocks noGrp="1"/>
          </p:cNvSpPr>
          <p:nvPr>
            <p:ph type="ctrTitle"/>
          </p:nvPr>
        </p:nvSpPr>
        <p:spPr>
          <a:xfrm>
            <a:off x="920452" y="2272275"/>
            <a:ext cx="9841230" cy="2387600"/>
          </a:xfrm>
        </p:spPr>
        <p:txBody>
          <a:bodyPr>
            <a:normAutofit fontScale="90000"/>
          </a:bodyPr>
          <a:lstStyle/>
          <a:p>
            <a:r>
              <a:rPr lang="en-US" dirty="0"/>
              <a:t>Common-Mode fundamentals for </a:t>
            </a:r>
            <a:br>
              <a:rPr lang="en-US" dirty="0"/>
            </a:br>
            <a:r>
              <a:rPr lang="en-US" dirty="0"/>
              <a:t>Shipboard Power Systems</a:t>
            </a:r>
            <a:br>
              <a:rPr lang="en-US" dirty="0"/>
            </a:br>
            <a:r>
              <a:rPr lang="en-US" dirty="0"/>
              <a:t>Part 3</a:t>
            </a:r>
            <a:br>
              <a:rPr lang="en-US" dirty="0"/>
            </a:br>
            <a:r>
              <a:rPr lang="en-US" dirty="0"/>
              <a:t>Common Mode Modeling</a:t>
            </a:r>
            <a:br>
              <a:rPr lang="en-US" dirty="0"/>
            </a:br>
            <a:r>
              <a:rPr lang="en-US" dirty="0"/>
              <a:t>CM Voltage Source</a:t>
            </a:r>
          </a:p>
        </p:txBody>
      </p:sp>
      <p:sp>
        <p:nvSpPr>
          <p:cNvPr id="3" name="Subtitle 2">
            <a:extLst>
              <a:ext uri="{FF2B5EF4-FFF2-40B4-BE49-F238E27FC236}">
                <a16:creationId xmlns:a16="http://schemas.microsoft.com/office/drawing/2014/main" id="{8C1640AB-A565-F727-2337-204016324857}"/>
              </a:ext>
            </a:extLst>
          </p:cNvPr>
          <p:cNvSpPr>
            <a:spLocks noGrp="1"/>
          </p:cNvSpPr>
          <p:nvPr>
            <p:ph type="subTitle" idx="1"/>
          </p:nvPr>
        </p:nvSpPr>
        <p:spPr>
          <a:xfrm>
            <a:off x="1524000" y="4910886"/>
            <a:ext cx="9144000" cy="1655762"/>
          </a:xfrm>
        </p:spPr>
        <p:txBody>
          <a:bodyPr/>
          <a:lstStyle/>
          <a:p>
            <a:r>
              <a:rPr lang="en-US" dirty="0"/>
              <a:t>Dr. Norbert Doerry</a:t>
            </a:r>
            <a:br>
              <a:rPr lang="en-US" dirty="0"/>
            </a:br>
            <a:r>
              <a:rPr lang="en-US" dirty="0"/>
              <a:t>Dr. John Amy</a:t>
            </a:r>
          </a:p>
        </p:txBody>
      </p:sp>
      <p:sp>
        <p:nvSpPr>
          <p:cNvPr id="4" name="Date Placeholder 3">
            <a:extLst>
              <a:ext uri="{FF2B5EF4-FFF2-40B4-BE49-F238E27FC236}">
                <a16:creationId xmlns:a16="http://schemas.microsoft.com/office/drawing/2014/main" id="{47D9E51C-14DD-15A7-10BA-658C87C09FDB}"/>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82000"/>
                  </a:prstClr>
                </a:solidFill>
                <a:effectLst/>
                <a:uLnTx/>
                <a:uFillTx/>
                <a:latin typeface="Aptos" panose="02110004020202020204"/>
                <a:ea typeface="+mn-ea"/>
                <a:cs typeface="+mn-cs"/>
              </a:rPr>
              <a:t>4/4/2025</a:t>
            </a:r>
          </a:p>
        </p:txBody>
      </p:sp>
      <p:sp>
        <p:nvSpPr>
          <p:cNvPr id="5" name="Slide Number Placeholder 4">
            <a:extLst>
              <a:ext uri="{FF2B5EF4-FFF2-40B4-BE49-F238E27FC236}">
                <a16:creationId xmlns:a16="http://schemas.microsoft.com/office/drawing/2014/main" id="{A7EB5A9D-97FE-06DC-A221-9D229B6E4AD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E3B7D2-2C23-477A-B7E5-64419E75BE45}" type="slidenum">
              <a:rPr kumimoji="0" lang="en-US" sz="1200" b="0" i="0" u="none" strike="noStrike" kern="1200" cap="none" spc="0" normalizeH="0" baseline="0" noProof="0" smtClean="0">
                <a:ln>
                  <a:noFill/>
                </a:ln>
                <a:solidFill>
                  <a:prstClr val="black">
                    <a:tint val="82000"/>
                  </a:prstClr>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tint val="82000"/>
                </a:prstClr>
              </a:solidFill>
              <a:effectLst/>
              <a:uLnTx/>
              <a:uFillTx/>
              <a:latin typeface="Aptos" panose="02110004020202020204"/>
              <a:ea typeface="+mn-ea"/>
              <a:cs typeface="+mn-cs"/>
            </a:endParaRPr>
          </a:p>
        </p:txBody>
      </p:sp>
      <p:sp>
        <p:nvSpPr>
          <p:cNvPr id="6" name="TextBox 5">
            <a:extLst>
              <a:ext uri="{FF2B5EF4-FFF2-40B4-BE49-F238E27FC236}">
                <a16:creationId xmlns:a16="http://schemas.microsoft.com/office/drawing/2014/main" id="{58345E6F-B6B9-9C80-7F87-1F2167CEDE5C}"/>
              </a:ext>
            </a:extLst>
          </p:cNvPr>
          <p:cNvSpPr txBox="1"/>
          <p:nvPr/>
        </p:nvSpPr>
        <p:spPr>
          <a:xfrm>
            <a:off x="2706189" y="5505142"/>
            <a:ext cx="9011194" cy="923330"/>
          </a:xfrm>
          <a:prstGeom prst="rect">
            <a:avLst/>
          </a:prstGeom>
          <a:noFill/>
        </p:spPr>
        <p:txBody>
          <a:bodyPr wrap="square">
            <a:spAutoFit/>
          </a:bodyPr>
          <a:lstStyle/>
          <a:p>
            <a:r>
              <a:rPr lang="en-US" dirty="0">
                <a:hlinkClick r:id="rId2"/>
              </a:rPr>
              <a:t>http://doerry.org/norbert/MarineElectricalPowerSystems/index.htm</a:t>
            </a:r>
            <a:endParaRPr lang="en-US" dirty="0"/>
          </a:p>
          <a:p>
            <a:r>
              <a:rPr lang="en-US" dirty="0"/>
              <a:t>© 2025 by Norbert Doerry and John Amy</a:t>
            </a:r>
            <a:br>
              <a:rPr lang="en-US" dirty="0"/>
            </a:br>
            <a:r>
              <a:rPr lang="en-US" dirty="0"/>
              <a:t>This work is licensed via: CC BY 4.0   (https://creativecommons.org/)</a:t>
            </a:r>
          </a:p>
        </p:txBody>
      </p:sp>
      <p:pic>
        <p:nvPicPr>
          <p:cNvPr id="7" name="Picture 2">
            <a:extLst>
              <a:ext uri="{FF2B5EF4-FFF2-40B4-BE49-F238E27FC236}">
                <a16:creationId xmlns:a16="http://schemas.microsoft.com/office/drawing/2014/main" id="{E913044E-C0F4-BA34-07EE-457D3005817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1737359" y="5589416"/>
            <a:ext cx="766933" cy="73025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944A2807-77D8-8DCF-8A1B-1B05995E5B91}"/>
              </a:ext>
            </a:extLst>
          </p:cNvPr>
          <p:cNvPicPr>
            <a:picLocks noChangeAspect="1"/>
          </p:cNvPicPr>
          <p:nvPr/>
        </p:nvPicPr>
        <p:blipFill>
          <a:blip r:embed="rId4"/>
          <a:stretch>
            <a:fillRect/>
          </a:stretch>
        </p:blipFill>
        <p:spPr>
          <a:xfrm>
            <a:off x="814143" y="5589416"/>
            <a:ext cx="766933" cy="766933"/>
          </a:xfrm>
          <a:prstGeom prst="rect">
            <a:avLst/>
          </a:prstGeom>
        </p:spPr>
      </p:pic>
    </p:spTree>
    <p:extLst>
      <p:ext uri="{BB962C8B-B14F-4D97-AF65-F5344CB8AC3E}">
        <p14:creationId xmlns:p14="http://schemas.microsoft.com/office/powerpoint/2010/main" val="36705975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AB9198-DC68-DA57-A4D2-1BB8A347A81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15856FD-ADCB-049A-3CE3-88D5E2DCEE45}"/>
              </a:ext>
            </a:extLst>
          </p:cNvPr>
          <p:cNvSpPr>
            <a:spLocks noGrp="1"/>
          </p:cNvSpPr>
          <p:nvPr>
            <p:ph type="title"/>
          </p:nvPr>
        </p:nvSpPr>
        <p:spPr/>
        <p:txBody>
          <a:bodyPr/>
          <a:lstStyle/>
          <a:p>
            <a:r>
              <a:rPr lang="en-US" dirty="0"/>
              <a:t>Multiple Current Paths – Common Return</a:t>
            </a:r>
          </a:p>
        </p:txBody>
      </p:sp>
      <p:sp>
        <p:nvSpPr>
          <p:cNvPr id="4" name="Date Placeholder 3">
            <a:extLst>
              <a:ext uri="{FF2B5EF4-FFF2-40B4-BE49-F238E27FC236}">
                <a16:creationId xmlns:a16="http://schemas.microsoft.com/office/drawing/2014/main" id="{0A1F8B07-F64B-5662-0735-5D2E751BA343}"/>
              </a:ext>
            </a:extLst>
          </p:cNvPr>
          <p:cNvSpPr>
            <a:spLocks noGrp="1"/>
          </p:cNvSpPr>
          <p:nvPr>
            <p:ph type="dt" sz="half" idx="10"/>
          </p:nvPr>
        </p:nvSpPr>
        <p:spPr/>
        <p:txBody>
          <a:bodyPr/>
          <a:lstStyle/>
          <a:p>
            <a:r>
              <a:rPr lang="en-US"/>
              <a:t>4/4/2025</a:t>
            </a:r>
          </a:p>
        </p:txBody>
      </p:sp>
      <p:sp>
        <p:nvSpPr>
          <p:cNvPr id="5" name="Slide Number Placeholder 4">
            <a:extLst>
              <a:ext uri="{FF2B5EF4-FFF2-40B4-BE49-F238E27FC236}">
                <a16:creationId xmlns:a16="http://schemas.microsoft.com/office/drawing/2014/main" id="{1C2C2119-BE81-D011-BA63-0B5E92330A0F}"/>
              </a:ext>
            </a:extLst>
          </p:cNvPr>
          <p:cNvSpPr>
            <a:spLocks noGrp="1"/>
          </p:cNvSpPr>
          <p:nvPr>
            <p:ph type="sldNum" sz="quarter" idx="12"/>
          </p:nvPr>
        </p:nvSpPr>
        <p:spPr/>
        <p:txBody>
          <a:bodyPr/>
          <a:lstStyle/>
          <a:p>
            <a:fld id="{13E3B7D2-2C23-477A-B7E5-64419E75BE45}" type="slidenum">
              <a:rPr lang="en-US" smtClean="0"/>
              <a:t>10</a:t>
            </a:fld>
            <a:endParaRPr lang="en-US"/>
          </a:p>
        </p:txBody>
      </p:sp>
      <p:pic>
        <p:nvPicPr>
          <p:cNvPr id="15" name="Content Placeholder 14" descr="A diagram of a load diagram&#10;&#10;AI-generated content may be incorrect.">
            <a:extLst>
              <a:ext uri="{FF2B5EF4-FFF2-40B4-BE49-F238E27FC236}">
                <a16:creationId xmlns:a16="http://schemas.microsoft.com/office/drawing/2014/main" id="{A2F3294B-CB30-316E-9116-E20D09EDB5E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26795" y="1901984"/>
            <a:ext cx="5657850" cy="3924300"/>
          </a:xfrm>
        </p:spPr>
      </p:pic>
      <p:sp>
        <p:nvSpPr>
          <p:cNvPr id="16" name="TextBox 15">
            <a:extLst>
              <a:ext uri="{FF2B5EF4-FFF2-40B4-BE49-F238E27FC236}">
                <a16:creationId xmlns:a16="http://schemas.microsoft.com/office/drawing/2014/main" id="{3B05DBA4-4153-71DE-D9E0-9D8A29852564}"/>
              </a:ext>
            </a:extLst>
          </p:cNvPr>
          <p:cNvSpPr txBox="1"/>
          <p:nvPr/>
        </p:nvSpPr>
        <p:spPr>
          <a:xfrm>
            <a:off x="6918960" y="2592358"/>
            <a:ext cx="4434840" cy="2862322"/>
          </a:xfrm>
          <a:prstGeom prst="rect">
            <a:avLst/>
          </a:prstGeom>
          <a:noFill/>
        </p:spPr>
        <p:txBody>
          <a:bodyPr wrap="square" rtlCol="0">
            <a:spAutoFit/>
          </a:bodyPr>
          <a:lstStyle/>
          <a:p>
            <a:r>
              <a:rPr lang="en-US" dirty="0"/>
              <a:t>The voltage source with the higher voltage supplies power to the load.  While the supply path is direct through the “auctioneering diode”, multiple return paths through the common negative bus result in a common mode current flow in all the cables.</a:t>
            </a:r>
          </a:p>
          <a:p>
            <a:r>
              <a:rPr lang="en-US" dirty="0"/>
              <a:t>While this CM current does not flow through the ship’s hull, it may be a source of EMI.</a:t>
            </a:r>
          </a:p>
        </p:txBody>
      </p:sp>
    </p:spTree>
    <p:extLst>
      <p:ext uri="{BB962C8B-B14F-4D97-AF65-F5344CB8AC3E}">
        <p14:creationId xmlns:p14="http://schemas.microsoft.com/office/powerpoint/2010/main" val="37872769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AA7ED-08CE-665D-55D4-539492CB5AED}"/>
              </a:ext>
            </a:extLst>
          </p:cNvPr>
          <p:cNvSpPr>
            <a:spLocks noGrp="1"/>
          </p:cNvSpPr>
          <p:nvPr>
            <p:ph type="title"/>
          </p:nvPr>
        </p:nvSpPr>
        <p:spPr/>
        <p:txBody>
          <a:bodyPr/>
          <a:lstStyle/>
          <a:p>
            <a:r>
              <a:rPr lang="en-US" dirty="0"/>
              <a:t>Wrap up</a:t>
            </a:r>
          </a:p>
        </p:txBody>
      </p:sp>
      <p:sp>
        <p:nvSpPr>
          <p:cNvPr id="4" name="Date Placeholder 3">
            <a:extLst>
              <a:ext uri="{FF2B5EF4-FFF2-40B4-BE49-F238E27FC236}">
                <a16:creationId xmlns:a16="http://schemas.microsoft.com/office/drawing/2014/main" id="{267FD020-7BDE-EEB2-74FC-B3931776E216}"/>
              </a:ext>
            </a:extLst>
          </p:cNvPr>
          <p:cNvSpPr>
            <a:spLocks noGrp="1"/>
          </p:cNvSpPr>
          <p:nvPr>
            <p:ph type="dt" sz="half" idx="10"/>
          </p:nvPr>
        </p:nvSpPr>
        <p:spPr/>
        <p:txBody>
          <a:bodyPr/>
          <a:lstStyle/>
          <a:p>
            <a:r>
              <a:rPr lang="en-US"/>
              <a:t>4/4/2025</a:t>
            </a:r>
          </a:p>
        </p:txBody>
      </p:sp>
      <p:sp>
        <p:nvSpPr>
          <p:cNvPr id="5" name="Slide Number Placeholder 4">
            <a:extLst>
              <a:ext uri="{FF2B5EF4-FFF2-40B4-BE49-F238E27FC236}">
                <a16:creationId xmlns:a16="http://schemas.microsoft.com/office/drawing/2014/main" id="{E7338753-D680-C1A0-6D28-E96AC1B64DB3}"/>
              </a:ext>
            </a:extLst>
          </p:cNvPr>
          <p:cNvSpPr>
            <a:spLocks noGrp="1"/>
          </p:cNvSpPr>
          <p:nvPr>
            <p:ph type="sldNum" sz="quarter" idx="12"/>
          </p:nvPr>
        </p:nvSpPr>
        <p:spPr/>
        <p:txBody>
          <a:bodyPr/>
          <a:lstStyle/>
          <a:p>
            <a:fld id="{13E3B7D2-2C23-477A-B7E5-64419E75BE45}" type="slidenum">
              <a:rPr lang="en-US" smtClean="0"/>
              <a:t>11</a:t>
            </a:fld>
            <a:endParaRPr lang="en-US"/>
          </a:p>
        </p:txBody>
      </p:sp>
    </p:spTree>
    <p:extLst>
      <p:ext uri="{BB962C8B-B14F-4D97-AF65-F5344CB8AC3E}">
        <p14:creationId xmlns:p14="http://schemas.microsoft.com/office/powerpoint/2010/main" val="1960108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8A5D2-9CBA-D3D7-A026-10F1BFF0A3A9}"/>
              </a:ext>
            </a:extLst>
          </p:cNvPr>
          <p:cNvSpPr>
            <a:spLocks noGrp="1"/>
          </p:cNvSpPr>
          <p:nvPr>
            <p:ph type="title"/>
          </p:nvPr>
        </p:nvSpPr>
        <p:spPr/>
        <p:txBody>
          <a:bodyPr/>
          <a:lstStyle/>
          <a:p>
            <a:r>
              <a:rPr lang="en-US" dirty="0"/>
              <a:t>Common Mode Lumped Parameter circuit model</a:t>
            </a:r>
          </a:p>
        </p:txBody>
      </p:sp>
      <p:sp>
        <p:nvSpPr>
          <p:cNvPr id="3" name="Content Placeholder 2">
            <a:extLst>
              <a:ext uri="{FF2B5EF4-FFF2-40B4-BE49-F238E27FC236}">
                <a16:creationId xmlns:a16="http://schemas.microsoft.com/office/drawing/2014/main" id="{E7B67BFC-6134-3E9B-930D-2005DAE5138A}"/>
              </a:ext>
            </a:extLst>
          </p:cNvPr>
          <p:cNvSpPr>
            <a:spLocks noGrp="1"/>
          </p:cNvSpPr>
          <p:nvPr>
            <p:ph idx="1"/>
          </p:nvPr>
        </p:nvSpPr>
        <p:spPr/>
        <p:txBody>
          <a:bodyPr>
            <a:normAutofit/>
          </a:bodyPr>
          <a:lstStyle/>
          <a:p>
            <a:r>
              <a:rPr lang="en-US" dirty="0"/>
              <a:t>Goal is to create a simplified circuit model that only models the impact of CM currents.</a:t>
            </a:r>
          </a:p>
          <a:p>
            <a:pPr lvl="1"/>
            <a:r>
              <a:rPr lang="en-US" dirty="0"/>
              <a:t>Gain an understanding of where CM currents will flow.</a:t>
            </a:r>
          </a:p>
          <a:p>
            <a:pPr lvl="1"/>
            <a:r>
              <a:rPr lang="en-US" dirty="0"/>
              <a:t>Gain an understanding of the magnitude of CM currents and voltage.</a:t>
            </a:r>
          </a:p>
          <a:p>
            <a:pPr lvl="1"/>
            <a:r>
              <a:rPr lang="en-US" dirty="0"/>
              <a:t>Gain an understanding of what mitigation methods are likely to be successful or not.</a:t>
            </a:r>
          </a:p>
          <a:p>
            <a:r>
              <a:rPr lang="en-US" dirty="0"/>
              <a:t>Asymmetry in the DM-CM mixed model links the DM and CM models.</a:t>
            </a:r>
          </a:p>
          <a:p>
            <a:pPr lvl="1"/>
            <a:r>
              <a:rPr lang="en-US" dirty="0"/>
              <a:t>If the phase currents are much greater than the CM currents, the linkage may often be assumed to be one way from the DM model to the CM model.</a:t>
            </a:r>
          </a:p>
        </p:txBody>
      </p:sp>
      <p:sp>
        <p:nvSpPr>
          <p:cNvPr id="4" name="Date Placeholder 3">
            <a:extLst>
              <a:ext uri="{FF2B5EF4-FFF2-40B4-BE49-F238E27FC236}">
                <a16:creationId xmlns:a16="http://schemas.microsoft.com/office/drawing/2014/main" id="{B3F813C7-A5C5-41C0-EAE1-9962940DE65B}"/>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82000"/>
                  </a:prstClr>
                </a:solidFill>
                <a:effectLst/>
                <a:uLnTx/>
                <a:uFillTx/>
                <a:latin typeface="Aptos" panose="02110004020202020204"/>
                <a:ea typeface="+mn-ea"/>
                <a:cs typeface="+mn-cs"/>
              </a:rPr>
              <a:t>4/4/2025</a:t>
            </a:r>
          </a:p>
        </p:txBody>
      </p:sp>
      <p:sp>
        <p:nvSpPr>
          <p:cNvPr id="5" name="Slide Number Placeholder 4">
            <a:extLst>
              <a:ext uri="{FF2B5EF4-FFF2-40B4-BE49-F238E27FC236}">
                <a16:creationId xmlns:a16="http://schemas.microsoft.com/office/drawing/2014/main" id="{BEC32B39-8B51-8415-EE62-CA30B4A14B63}"/>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E3B7D2-2C23-477A-B7E5-64419E75BE45}" type="slidenum">
              <a:rPr kumimoji="0" lang="en-US" sz="1200" b="0" i="0" u="none" strike="noStrike" kern="1200" cap="none" spc="0" normalizeH="0" baseline="0" noProof="0" smtClean="0">
                <a:ln>
                  <a:noFill/>
                </a:ln>
                <a:solidFill>
                  <a:prstClr val="black">
                    <a:tint val="82000"/>
                  </a:prstClr>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tint val="82000"/>
                </a:prstClr>
              </a:solidFill>
              <a:effectLst/>
              <a:uLnTx/>
              <a:uFillTx/>
              <a:latin typeface="Aptos" panose="02110004020202020204"/>
              <a:ea typeface="+mn-ea"/>
              <a:cs typeface="+mn-cs"/>
            </a:endParaRPr>
          </a:p>
        </p:txBody>
      </p:sp>
    </p:spTree>
    <p:extLst>
      <p:ext uri="{BB962C8B-B14F-4D97-AF65-F5344CB8AC3E}">
        <p14:creationId xmlns:p14="http://schemas.microsoft.com/office/powerpoint/2010/main" val="25494968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E7F5E-A789-19ED-B86C-1E087F851996}"/>
              </a:ext>
            </a:extLst>
          </p:cNvPr>
          <p:cNvSpPr>
            <a:spLocks noGrp="1"/>
          </p:cNvSpPr>
          <p:nvPr>
            <p:ph type="title"/>
          </p:nvPr>
        </p:nvSpPr>
        <p:spPr/>
        <p:txBody>
          <a:bodyPr/>
          <a:lstStyle/>
          <a:p>
            <a:r>
              <a:rPr lang="en-US" dirty="0"/>
              <a:t>Neutral Voltage vs Neutral Conductor</a:t>
            </a:r>
          </a:p>
        </p:txBody>
      </p:sp>
      <p:sp>
        <p:nvSpPr>
          <p:cNvPr id="3" name="Content Placeholder 2">
            <a:extLst>
              <a:ext uri="{FF2B5EF4-FFF2-40B4-BE49-F238E27FC236}">
                <a16:creationId xmlns:a16="http://schemas.microsoft.com/office/drawing/2014/main" id="{655E53FD-C330-5003-6053-90F83199D167}"/>
              </a:ext>
            </a:extLst>
          </p:cNvPr>
          <p:cNvSpPr>
            <a:spLocks noGrp="1"/>
          </p:cNvSpPr>
          <p:nvPr>
            <p:ph idx="1"/>
          </p:nvPr>
        </p:nvSpPr>
        <p:spPr/>
        <p:txBody>
          <a:bodyPr>
            <a:normAutofit fontScale="70000" lnSpcReduction="20000"/>
          </a:bodyPr>
          <a:lstStyle/>
          <a:p>
            <a:r>
              <a:rPr lang="en-US" dirty="0"/>
              <a:t>Neutral Voltage is used in CM modelling</a:t>
            </a:r>
          </a:p>
          <a:p>
            <a:pPr lvl="1"/>
            <a:r>
              <a:rPr lang="en-US" dirty="0"/>
              <a:t>Average value of the instantaneous voltages of a set of conductors with respect to a common point.</a:t>
            </a:r>
          </a:p>
          <a:p>
            <a:r>
              <a:rPr lang="en-US" dirty="0"/>
              <a:t>Often, a specific conductor may be designated a “neutral”</a:t>
            </a:r>
          </a:p>
          <a:p>
            <a:pPr lvl="1"/>
            <a:r>
              <a:rPr lang="en-US" dirty="0"/>
              <a:t>The “grounded” conductor in a single-phase 120 VAC system</a:t>
            </a:r>
          </a:p>
          <a:p>
            <a:pPr lvl="2"/>
            <a:r>
              <a:rPr lang="en-US" dirty="0"/>
              <a:t>Black Conductor is at 120 VAC with respect to ground</a:t>
            </a:r>
          </a:p>
          <a:p>
            <a:pPr lvl="2"/>
            <a:r>
              <a:rPr lang="en-US" dirty="0"/>
              <a:t>White Conductor (called the neutral conductor) is at 0 VAC with respect to ground</a:t>
            </a:r>
          </a:p>
          <a:p>
            <a:pPr lvl="3"/>
            <a:r>
              <a:rPr lang="en-US" dirty="0"/>
              <a:t>Not at the neutral voltage</a:t>
            </a:r>
          </a:p>
          <a:p>
            <a:pPr lvl="2"/>
            <a:r>
              <a:rPr lang="en-US" dirty="0"/>
              <a:t>Neutral Voltage with respect to ground is 60 VAC (Black and White Conductors)</a:t>
            </a:r>
          </a:p>
          <a:p>
            <a:pPr lvl="1"/>
            <a:r>
              <a:rPr lang="en-US" dirty="0"/>
              <a:t>The “grounded” conductor in a split 240 VAC system</a:t>
            </a:r>
          </a:p>
          <a:p>
            <a:pPr lvl="2"/>
            <a:r>
              <a:rPr lang="en-US" dirty="0"/>
              <a:t>Black Conductor is at 120 VAC with respect to ground</a:t>
            </a:r>
          </a:p>
          <a:p>
            <a:pPr lvl="2"/>
            <a:r>
              <a:rPr lang="en-US" dirty="0"/>
              <a:t>Red Conductor is at -120 VAC with respect to ground</a:t>
            </a:r>
          </a:p>
          <a:p>
            <a:pPr lvl="2"/>
            <a:r>
              <a:rPr lang="en-US" dirty="0"/>
              <a:t>White Conductor (called the neutral conductor) is at 0 VAC with respect to ground</a:t>
            </a:r>
          </a:p>
          <a:p>
            <a:pPr lvl="3"/>
            <a:r>
              <a:rPr lang="en-US" dirty="0"/>
              <a:t>Should be very close to the neutral voltage</a:t>
            </a:r>
          </a:p>
          <a:p>
            <a:pPr lvl="2"/>
            <a:r>
              <a:rPr lang="en-US" dirty="0"/>
              <a:t>Neutral Voltage with respect to ground is 0 VAC (Black, Red, White conductors)</a:t>
            </a:r>
          </a:p>
          <a:p>
            <a:pPr lvl="1"/>
            <a:r>
              <a:rPr lang="en-US" dirty="0"/>
              <a:t>For a three-phase wye-connected source,  conductors connected the wye point are often called  neutral conductors for the three phase conductors.</a:t>
            </a:r>
          </a:p>
          <a:p>
            <a:pPr lvl="2"/>
            <a:r>
              <a:rPr lang="en-US" dirty="0"/>
              <a:t>If the voltages do not have triple-n harmonics, the wye point voltage should be close to the neutral voltage.</a:t>
            </a:r>
          </a:p>
          <a:p>
            <a:pPr lvl="2"/>
            <a:r>
              <a:rPr lang="en-US" dirty="0"/>
              <a:t>If triple-n voltage harmonics are present, then the  wye point voltage will not be at the neutral voltage.</a:t>
            </a:r>
          </a:p>
        </p:txBody>
      </p:sp>
      <p:sp>
        <p:nvSpPr>
          <p:cNvPr id="4" name="Date Placeholder 3">
            <a:extLst>
              <a:ext uri="{FF2B5EF4-FFF2-40B4-BE49-F238E27FC236}">
                <a16:creationId xmlns:a16="http://schemas.microsoft.com/office/drawing/2014/main" id="{D8A2809A-9BE0-F1CB-BBE6-793EC0779DB3}"/>
              </a:ext>
            </a:extLst>
          </p:cNvPr>
          <p:cNvSpPr>
            <a:spLocks noGrp="1"/>
          </p:cNvSpPr>
          <p:nvPr>
            <p:ph type="dt" sz="half" idx="10"/>
          </p:nvPr>
        </p:nvSpPr>
        <p:spPr/>
        <p:txBody>
          <a:bodyPr/>
          <a:lstStyle/>
          <a:p>
            <a:r>
              <a:rPr lang="en-US"/>
              <a:t>4/4/2025</a:t>
            </a:r>
          </a:p>
        </p:txBody>
      </p:sp>
      <p:sp>
        <p:nvSpPr>
          <p:cNvPr id="5" name="Slide Number Placeholder 4">
            <a:extLst>
              <a:ext uri="{FF2B5EF4-FFF2-40B4-BE49-F238E27FC236}">
                <a16:creationId xmlns:a16="http://schemas.microsoft.com/office/drawing/2014/main" id="{71B799F9-1417-687B-07FA-69004D59E0DA}"/>
              </a:ext>
            </a:extLst>
          </p:cNvPr>
          <p:cNvSpPr>
            <a:spLocks noGrp="1"/>
          </p:cNvSpPr>
          <p:nvPr>
            <p:ph type="sldNum" sz="quarter" idx="12"/>
          </p:nvPr>
        </p:nvSpPr>
        <p:spPr/>
        <p:txBody>
          <a:bodyPr/>
          <a:lstStyle/>
          <a:p>
            <a:fld id="{13E3B7D2-2C23-477A-B7E5-64419E75BE45}" type="slidenum">
              <a:rPr lang="en-US" smtClean="0"/>
              <a:t>3</a:t>
            </a:fld>
            <a:endParaRPr lang="en-US"/>
          </a:p>
        </p:txBody>
      </p:sp>
    </p:spTree>
    <p:extLst>
      <p:ext uri="{BB962C8B-B14F-4D97-AF65-F5344CB8AC3E}">
        <p14:creationId xmlns:p14="http://schemas.microsoft.com/office/powerpoint/2010/main" val="2486084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5E661-34A4-A70D-CEB4-01920E09ED7F}"/>
              </a:ext>
            </a:extLst>
          </p:cNvPr>
          <p:cNvSpPr>
            <a:spLocks noGrp="1"/>
          </p:cNvSpPr>
          <p:nvPr>
            <p:ph type="title"/>
          </p:nvPr>
        </p:nvSpPr>
        <p:spPr/>
        <p:txBody>
          <a:bodyPr/>
          <a:lstStyle/>
          <a:p>
            <a:r>
              <a:rPr lang="en-US" dirty="0"/>
              <a:t>Sources of Common Mode Voltages	</a:t>
            </a:r>
          </a:p>
        </p:txBody>
      </p:sp>
      <p:sp>
        <p:nvSpPr>
          <p:cNvPr id="3" name="Content Placeholder 2">
            <a:extLst>
              <a:ext uri="{FF2B5EF4-FFF2-40B4-BE49-F238E27FC236}">
                <a16:creationId xmlns:a16="http://schemas.microsoft.com/office/drawing/2014/main" id="{755F1B46-47EB-CEFC-1A5A-74852FF11833}"/>
              </a:ext>
            </a:extLst>
          </p:cNvPr>
          <p:cNvSpPr>
            <a:spLocks noGrp="1"/>
          </p:cNvSpPr>
          <p:nvPr>
            <p:ph idx="1"/>
          </p:nvPr>
        </p:nvSpPr>
        <p:spPr/>
        <p:txBody>
          <a:bodyPr/>
          <a:lstStyle/>
          <a:p>
            <a:r>
              <a:rPr lang="en-US" dirty="0"/>
              <a:t>Power Electronics</a:t>
            </a:r>
          </a:p>
          <a:p>
            <a:pPr lvl="1"/>
            <a:r>
              <a:rPr lang="en-US" dirty="0"/>
              <a:t>See Parts 2 and 5</a:t>
            </a:r>
          </a:p>
          <a:p>
            <a:r>
              <a:rPr lang="en-US" dirty="0"/>
              <a:t>Ground Fault</a:t>
            </a:r>
          </a:p>
          <a:p>
            <a:r>
              <a:rPr lang="en-US" dirty="0"/>
              <a:t>Asymmetry</a:t>
            </a:r>
          </a:p>
          <a:p>
            <a:r>
              <a:rPr lang="en-US" dirty="0"/>
              <a:t>Grounding method</a:t>
            </a:r>
          </a:p>
          <a:p>
            <a:r>
              <a:rPr lang="en-US" dirty="0"/>
              <a:t>Multiple Current Paths</a:t>
            </a:r>
          </a:p>
          <a:p>
            <a:endParaRPr lang="en-US" dirty="0"/>
          </a:p>
        </p:txBody>
      </p:sp>
      <p:sp>
        <p:nvSpPr>
          <p:cNvPr id="4" name="Date Placeholder 3">
            <a:extLst>
              <a:ext uri="{FF2B5EF4-FFF2-40B4-BE49-F238E27FC236}">
                <a16:creationId xmlns:a16="http://schemas.microsoft.com/office/drawing/2014/main" id="{4B9E77A7-507A-81DF-7959-3FD7688EC4D7}"/>
              </a:ext>
            </a:extLst>
          </p:cNvPr>
          <p:cNvSpPr>
            <a:spLocks noGrp="1"/>
          </p:cNvSpPr>
          <p:nvPr>
            <p:ph type="dt" sz="half" idx="10"/>
          </p:nvPr>
        </p:nvSpPr>
        <p:spPr/>
        <p:txBody>
          <a:bodyPr/>
          <a:lstStyle/>
          <a:p>
            <a:r>
              <a:rPr lang="en-US"/>
              <a:t>4/4/2025</a:t>
            </a:r>
          </a:p>
        </p:txBody>
      </p:sp>
      <p:sp>
        <p:nvSpPr>
          <p:cNvPr id="5" name="Slide Number Placeholder 4">
            <a:extLst>
              <a:ext uri="{FF2B5EF4-FFF2-40B4-BE49-F238E27FC236}">
                <a16:creationId xmlns:a16="http://schemas.microsoft.com/office/drawing/2014/main" id="{ECFB7186-7807-5239-7AFB-07ABCEF7326D}"/>
              </a:ext>
            </a:extLst>
          </p:cNvPr>
          <p:cNvSpPr>
            <a:spLocks noGrp="1"/>
          </p:cNvSpPr>
          <p:nvPr>
            <p:ph type="sldNum" sz="quarter" idx="12"/>
          </p:nvPr>
        </p:nvSpPr>
        <p:spPr/>
        <p:txBody>
          <a:bodyPr/>
          <a:lstStyle/>
          <a:p>
            <a:fld id="{13E3B7D2-2C23-477A-B7E5-64419E75BE45}" type="slidenum">
              <a:rPr lang="en-US" smtClean="0"/>
              <a:t>4</a:t>
            </a:fld>
            <a:endParaRPr lang="en-US"/>
          </a:p>
        </p:txBody>
      </p:sp>
    </p:spTree>
    <p:extLst>
      <p:ext uri="{BB962C8B-B14F-4D97-AF65-F5344CB8AC3E}">
        <p14:creationId xmlns:p14="http://schemas.microsoft.com/office/powerpoint/2010/main" val="2486196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55927-C4C6-4CF3-1D5B-22B253660F68}"/>
              </a:ext>
            </a:extLst>
          </p:cNvPr>
          <p:cNvSpPr>
            <a:spLocks noGrp="1"/>
          </p:cNvSpPr>
          <p:nvPr>
            <p:ph type="title"/>
          </p:nvPr>
        </p:nvSpPr>
        <p:spPr/>
        <p:txBody>
          <a:bodyPr/>
          <a:lstStyle/>
          <a:p>
            <a:r>
              <a:rPr lang="en-US" dirty="0"/>
              <a:t>Ground Fault</a:t>
            </a:r>
          </a:p>
        </p:txBody>
      </p:sp>
      <p:sp>
        <p:nvSpPr>
          <p:cNvPr id="3" name="Content Placeholder 2">
            <a:extLst>
              <a:ext uri="{FF2B5EF4-FFF2-40B4-BE49-F238E27FC236}">
                <a16:creationId xmlns:a16="http://schemas.microsoft.com/office/drawing/2014/main" id="{CBCCD40E-3DB7-FB19-DAC6-E59A88F93AA5}"/>
              </a:ext>
            </a:extLst>
          </p:cNvPr>
          <p:cNvSpPr>
            <a:spLocks noGrp="1"/>
          </p:cNvSpPr>
          <p:nvPr>
            <p:ph idx="1"/>
          </p:nvPr>
        </p:nvSpPr>
        <p:spPr>
          <a:xfrm>
            <a:off x="838200" y="1825625"/>
            <a:ext cx="4791635" cy="2029199"/>
          </a:xfrm>
        </p:spPr>
        <p:txBody>
          <a:bodyPr/>
          <a:lstStyle/>
          <a:p>
            <a:r>
              <a:rPr lang="en-US" dirty="0"/>
              <a:t>A ground fault can be modelled as a voltage source equal to the negative of the faulted phase voltage to neutral voltage.</a:t>
            </a:r>
          </a:p>
        </p:txBody>
      </p:sp>
      <p:sp>
        <p:nvSpPr>
          <p:cNvPr id="4" name="Date Placeholder 3">
            <a:extLst>
              <a:ext uri="{FF2B5EF4-FFF2-40B4-BE49-F238E27FC236}">
                <a16:creationId xmlns:a16="http://schemas.microsoft.com/office/drawing/2014/main" id="{9EEF5E37-1B23-D3AD-2901-F82DBF9D888C}"/>
              </a:ext>
            </a:extLst>
          </p:cNvPr>
          <p:cNvSpPr>
            <a:spLocks noGrp="1"/>
          </p:cNvSpPr>
          <p:nvPr>
            <p:ph type="dt" sz="half" idx="10"/>
          </p:nvPr>
        </p:nvSpPr>
        <p:spPr/>
        <p:txBody>
          <a:bodyPr/>
          <a:lstStyle/>
          <a:p>
            <a:r>
              <a:rPr lang="en-US"/>
              <a:t>4/4/2025</a:t>
            </a:r>
          </a:p>
        </p:txBody>
      </p:sp>
      <p:sp>
        <p:nvSpPr>
          <p:cNvPr id="5" name="Slide Number Placeholder 4">
            <a:extLst>
              <a:ext uri="{FF2B5EF4-FFF2-40B4-BE49-F238E27FC236}">
                <a16:creationId xmlns:a16="http://schemas.microsoft.com/office/drawing/2014/main" id="{BAA0102E-23E6-62F5-96E6-F5B8C5F507CA}"/>
              </a:ext>
            </a:extLst>
          </p:cNvPr>
          <p:cNvSpPr>
            <a:spLocks noGrp="1"/>
          </p:cNvSpPr>
          <p:nvPr>
            <p:ph type="sldNum" sz="quarter" idx="12"/>
          </p:nvPr>
        </p:nvSpPr>
        <p:spPr/>
        <p:txBody>
          <a:bodyPr/>
          <a:lstStyle/>
          <a:p>
            <a:fld id="{13E3B7D2-2C23-477A-B7E5-64419E75BE45}" type="slidenum">
              <a:rPr lang="en-US" smtClean="0"/>
              <a:t>5</a:t>
            </a:fld>
            <a:endParaRPr lang="en-US"/>
          </a:p>
        </p:txBody>
      </p:sp>
      <p:pic>
        <p:nvPicPr>
          <p:cNvPr id="9" name="Picture 8" descr="A diagram of electrical wiring&#10;&#10;AI-generated content may be incorrect.">
            <a:extLst>
              <a:ext uri="{FF2B5EF4-FFF2-40B4-BE49-F238E27FC236}">
                <a16:creationId xmlns:a16="http://schemas.microsoft.com/office/drawing/2014/main" id="{F76F2108-F549-47FA-BC22-B9F8F268A3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50993" y="739035"/>
            <a:ext cx="4792742" cy="3284483"/>
          </a:xfrm>
          <a:prstGeom prst="rect">
            <a:avLst/>
          </a:prstGeom>
        </p:spPr>
      </p:pic>
      <p:pic>
        <p:nvPicPr>
          <p:cNvPr id="11" name="Picture 10" descr="A diagram of a ground circuit&#10;&#10;AI-generated content may be incorrect.">
            <a:extLst>
              <a:ext uri="{FF2B5EF4-FFF2-40B4-BE49-F238E27FC236}">
                <a16:creationId xmlns:a16="http://schemas.microsoft.com/office/drawing/2014/main" id="{2D6F2B18-994A-CAB9-3993-7AA777CCA1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71946" y="4349173"/>
            <a:ext cx="3350835" cy="2143702"/>
          </a:xfrm>
          <a:prstGeom prst="rect">
            <a:avLst/>
          </a:prstGeom>
        </p:spPr>
      </p:pic>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B255871D-CF60-BCB2-55C9-74D02287BCDF}"/>
                  </a:ext>
                </a:extLst>
              </p:cNvPr>
              <p:cNvSpPr txBox="1"/>
              <p:nvPr/>
            </p:nvSpPr>
            <p:spPr>
              <a:xfrm>
                <a:off x="1556951" y="4349173"/>
                <a:ext cx="2313801" cy="390748"/>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i="1" smtClean="0">
                              <a:solidFill>
                                <a:srgbClr val="836967"/>
                              </a:solidFill>
                              <a:latin typeface="Cambria Math" panose="02040503050406030204" pitchFamily="18" charset="0"/>
                            </a:rPr>
                          </m:ctrlPr>
                        </m:sSubPr>
                        <m:e>
                          <m:r>
                            <a:rPr lang="en-US" i="1">
                              <a:latin typeface="Cambria Math" panose="02040503050406030204" pitchFamily="18" charset="0"/>
                            </a:rPr>
                            <m:t>𝐼</m:t>
                          </m:r>
                        </m:e>
                        <m:sub>
                          <m:r>
                            <a:rPr lang="en-US" i="1">
                              <a:latin typeface="Cambria Math" panose="02040503050406030204" pitchFamily="18" charset="0"/>
                            </a:rPr>
                            <m:t>𝐶𝑝𝐶𝑀</m:t>
                          </m:r>
                        </m:sub>
                      </m:sSub>
                      <m:r>
                        <a:rPr lang="en-US" i="0">
                          <a:latin typeface="Cambria Math" panose="02040503050406030204" pitchFamily="18" charset="0"/>
                        </a:rPr>
                        <m:t>=−</m:t>
                      </m:r>
                      <m:acc>
                        <m:accPr>
                          <m:chr m:val="̂"/>
                          <m:ctrlPr>
                            <a:rPr lang="en-US" i="1">
                              <a:solidFill>
                                <a:srgbClr val="836967"/>
                              </a:solidFill>
                              <a:latin typeface="Cambria Math" panose="02040503050406030204" pitchFamily="18" charset="0"/>
                            </a:rPr>
                          </m:ctrlPr>
                        </m:accPr>
                        <m:e>
                          <m:r>
                            <a:rPr lang="en-US" i="1">
                              <a:latin typeface="Cambria Math" panose="02040503050406030204" pitchFamily="18" charset="0"/>
                            </a:rPr>
                            <m:t>𝑗</m:t>
                          </m:r>
                        </m:e>
                      </m:acc>
                      <m:r>
                        <a:rPr lang="en-US" i="1">
                          <a:latin typeface="Cambria Math" panose="02040503050406030204" pitchFamily="18" charset="0"/>
                        </a:rPr>
                        <m:t>𝜔</m:t>
                      </m:r>
                      <m:r>
                        <a:rPr lang="en-US" i="0">
                          <a:latin typeface="Cambria Math" panose="02040503050406030204" pitchFamily="18" charset="0"/>
                        </a:rPr>
                        <m:t>3</m:t>
                      </m:r>
                      <m:sSub>
                        <m:sSubPr>
                          <m:ctrlPr>
                            <a:rPr lang="en-US" i="1">
                              <a:solidFill>
                                <a:srgbClr val="836967"/>
                              </a:solidFill>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𝑝</m:t>
                          </m:r>
                        </m:sub>
                      </m:sSub>
                      <m:sSub>
                        <m:sSubPr>
                          <m:ctrlPr>
                            <a:rPr lang="en-US" i="1">
                              <a:solidFill>
                                <a:srgbClr val="836967"/>
                              </a:solidFill>
                              <a:latin typeface="Cambria Math" panose="02040503050406030204" pitchFamily="18" charset="0"/>
                            </a:rPr>
                          </m:ctrlPr>
                        </m:sSubPr>
                        <m:e>
                          <m:r>
                            <a:rPr lang="en-US" i="1">
                              <a:latin typeface="Cambria Math" panose="02040503050406030204" pitchFamily="18" charset="0"/>
                            </a:rPr>
                            <m:t>𝑉</m:t>
                          </m:r>
                        </m:e>
                        <m:sub>
                          <m:r>
                            <a:rPr lang="en-US" i="1">
                              <a:latin typeface="Cambria Math" panose="02040503050406030204" pitchFamily="18" charset="0"/>
                            </a:rPr>
                            <m:t>𝑐𝑛</m:t>
                          </m:r>
                        </m:sub>
                      </m:sSub>
                    </m:oMath>
                  </m:oMathPara>
                </a14:m>
                <a:endParaRPr lang="en-US" dirty="0"/>
              </a:p>
            </p:txBody>
          </p:sp>
        </mc:Choice>
        <mc:Fallback xmlns="">
          <p:sp>
            <p:nvSpPr>
              <p:cNvPr id="13" name="TextBox 12">
                <a:extLst>
                  <a:ext uri="{FF2B5EF4-FFF2-40B4-BE49-F238E27FC236}">
                    <a16:creationId xmlns:a16="http://schemas.microsoft.com/office/drawing/2014/main" id="{B255871D-CF60-BCB2-55C9-74D02287BCDF}"/>
                  </a:ext>
                </a:extLst>
              </p:cNvPr>
              <p:cNvSpPr txBox="1">
                <a:spLocks noRot="1" noChangeAspect="1" noMove="1" noResize="1" noEditPoints="1" noAdjustHandles="1" noChangeArrowheads="1" noChangeShapeType="1" noTextEdit="1"/>
              </p:cNvSpPr>
              <p:nvPr/>
            </p:nvSpPr>
            <p:spPr>
              <a:xfrm>
                <a:off x="1556951" y="4349173"/>
                <a:ext cx="2313801" cy="390748"/>
              </a:xfrm>
              <a:prstGeom prst="rect">
                <a:avLst/>
              </a:prstGeom>
              <a:blipFill>
                <a:blip r:embed="rId4"/>
                <a:stretch>
                  <a:fillRect t="-4615" b="-615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2FBCA15A-570E-7B11-DDBB-8D129B7AB4C2}"/>
                  </a:ext>
                </a:extLst>
              </p:cNvPr>
              <p:cNvSpPr txBox="1"/>
              <p:nvPr/>
            </p:nvSpPr>
            <p:spPr>
              <a:xfrm>
                <a:off x="1198089" y="4828111"/>
                <a:ext cx="3448052" cy="411331"/>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d>
                        <m:dPr>
                          <m:begChr m:val="|"/>
                          <m:endChr m:val="|"/>
                          <m:ctrlPr>
                            <a:rPr lang="en-US" i="1" smtClean="0">
                              <a:solidFill>
                                <a:srgbClr val="836967"/>
                              </a:solidFill>
                              <a:latin typeface="Cambria Math" panose="02040503050406030204" pitchFamily="18" charset="0"/>
                            </a:rPr>
                          </m:ctrlPr>
                        </m:dPr>
                        <m:e>
                          <m:sSub>
                            <m:sSubPr>
                              <m:ctrlPr>
                                <a:rPr lang="en-US" i="1">
                                  <a:solidFill>
                                    <a:srgbClr val="836967"/>
                                  </a:solidFill>
                                  <a:latin typeface="Cambria Math" panose="02040503050406030204" pitchFamily="18" charset="0"/>
                                </a:rPr>
                              </m:ctrlPr>
                            </m:sSubPr>
                            <m:e>
                              <m:r>
                                <a:rPr lang="en-US" i="1">
                                  <a:latin typeface="Cambria Math" panose="02040503050406030204" pitchFamily="18" charset="0"/>
                                </a:rPr>
                                <m:t>𝐼</m:t>
                              </m:r>
                            </m:e>
                            <m:sub>
                              <m:r>
                                <a:rPr lang="en-US" i="1">
                                  <a:latin typeface="Cambria Math" panose="02040503050406030204" pitchFamily="18" charset="0"/>
                                </a:rPr>
                                <m:t>𝑓𝑎𝑢𝑙𝑡</m:t>
                              </m:r>
                            </m:sub>
                          </m:sSub>
                        </m:e>
                      </m:d>
                      <m:r>
                        <a:rPr lang="en-US" i="0">
                          <a:latin typeface="Cambria Math" panose="02040503050406030204" pitchFamily="18" charset="0"/>
                        </a:rPr>
                        <m:t>=3</m:t>
                      </m:r>
                      <m:r>
                        <a:rPr lang="en-US" i="1">
                          <a:latin typeface="Cambria Math" panose="02040503050406030204" pitchFamily="18" charset="0"/>
                        </a:rPr>
                        <m:t>𝜔</m:t>
                      </m:r>
                      <m:sSub>
                        <m:sSubPr>
                          <m:ctrlPr>
                            <a:rPr lang="en-US" i="1">
                              <a:solidFill>
                                <a:srgbClr val="836967"/>
                              </a:solidFill>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𝑝</m:t>
                          </m:r>
                        </m:sub>
                      </m:sSub>
                      <m:sSub>
                        <m:sSubPr>
                          <m:ctrlPr>
                            <a:rPr lang="en-US" i="1">
                              <a:solidFill>
                                <a:srgbClr val="836967"/>
                              </a:solidFill>
                              <a:latin typeface="Cambria Math" panose="02040503050406030204" pitchFamily="18" charset="0"/>
                            </a:rPr>
                          </m:ctrlPr>
                        </m:sSubPr>
                        <m:e>
                          <m:r>
                            <a:rPr lang="en-US" i="1">
                              <a:latin typeface="Cambria Math" panose="02040503050406030204" pitchFamily="18" charset="0"/>
                            </a:rPr>
                            <m:t>𝑉</m:t>
                          </m:r>
                        </m:e>
                        <m:sub>
                          <m:r>
                            <a:rPr lang="en-US" i="1">
                              <a:latin typeface="Cambria Math" panose="02040503050406030204" pitchFamily="18" charset="0"/>
                            </a:rPr>
                            <m:t>𝑙𝑖𝑛𝑒</m:t>
                          </m:r>
                          <m:r>
                            <m:rPr>
                              <m:lit/>
                            </m:rPr>
                            <a:rPr lang="en-US" i="0">
                              <a:latin typeface="Cambria Math" panose="02040503050406030204" pitchFamily="18" charset="0"/>
                            </a:rPr>
                            <m:t>_</m:t>
                          </m:r>
                          <m:r>
                            <a:rPr lang="en-US" i="1">
                              <a:latin typeface="Cambria Math" panose="02040503050406030204" pitchFamily="18" charset="0"/>
                            </a:rPr>
                            <m:t>𝑡𝑜</m:t>
                          </m:r>
                          <m:r>
                            <m:rPr>
                              <m:lit/>
                            </m:rPr>
                            <a:rPr lang="en-US" i="0">
                              <a:latin typeface="Cambria Math" panose="02040503050406030204" pitchFamily="18" charset="0"/>
                            </a:rPr>
                            <m:t>_</m:t>
                          </m:r>
                          <m:r>
                            <a:rPr lang="en-US" i="1">
                              <a:latin typeface="Cambria Math" panose="02040503050406030204" pitchFamily="18" charset="0"/>
                            </a:rPr>
                            <m:t>𝑛𝑒𝑢𝑡𝑟𝑎𝑙</m:t>
                          </m:r>
                        </m:sub>
                      </m:sSub>
                    </m:oMath>
                  </m:oMathPara>
                </a14:m>
                <a:endParaRPr lang="en-US" dirty="0"/>
              </a:p>
            </p:txBody>
          </p:sp>
        </mc:Choice>
        <mc:Fallback xmlns="">
          <p:sp>
            <p:nvSpPr>
              <p:cNvPr id="15" name="TextBox 14">
                <a:extLst>
                  <a:ext uri="{FF2B5EF4-FFF2-40B4-BE49-F238E27FC236}">
                    <a16:creationId xmlns:a16="http://schemas.microsoft.com/office/drawing/2014/main" id="{2FBCA15A-570E-7B11-DDBB-8D129B7AB4C2}"/>
                  </a:ext>
                </a:extLst>
              </p:cNvPr>
              <p:cNvSpPr txBox="1">
                <a:spLocks noRot="1" noChangeAspect="1" noMove="1" noResize="1" noEditPoints="1" noAdjustHandles="1" noChangeArrowheads="1" noChangeShapeType="1" noTextEdit="1"/>
              </p:cNvSpPr>
              <p:nvPr/>
            </p:nvSpPr>
            <p:spPr>
              <a:xfrm>
                <a:off x="1198089" y="4828111"/>
                <a:ext cx="3448052" cy="411331"/>
              </a:xfrm>
              <a:prstGeom prst="rect">
                <a:avLst/>
              </a:prstGeom>
              <a:blipFill>
                <a:blip r:embed="rId5"/>
                <a:stretch>
                  <a:fillRect b="-1044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9600AB67-F463-E683-3CED-AA8925A65F9C}"/>
                  </a:ext>
                </a:extLst>
              </p:cNvPr>
              <p:cNvSpPr txBox="1"/>
              <p:nvPr/>
            </p:nvSpPr>
            <p:spPr>
              <a:xfrm>
                <a:off x="1342251" y="5327632"/>
                <a:ext cx="3143252" cy="43056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d>
                        <m:dPr>
                          <m:begChr m:val="|"/>
                          <m:endChr m:val="|"/>
                          <m:ctrlPr>
                            <a:rPr lang="en-US" i="1" smtClean="0">
                              <a:solidFill>
                                <a:srgbClr val="836967"/>
                              </a:solidFill>
                              <a:latin typeface="Cambria Math" panose="02040503050406030204" pitchFamily="18" charset="0"/>
                            </a:rPr>
                          </m:ctrlPr>
                        </m:dPr>
                        <m:e>
                          <m:sSub>
                            <m:sSubPr>
                              <m:ctrlPr>
                                <a:rPr lang="en-US" i="1">
                                  <a:solidFill>
                                    <a:srgbClr val="836967"/>
                                  </a:solidFill>
                                  <a:latin typeface="Cambria Math" panose="02040503050406030204" pitchFamily="18" charset="0"/>
                                </a:rPr>
                              </m:ctrlPr>
                            </m:sSubPr>
                            <m:e>
                              <m:r>
                                <a:rPr lang="en-US" i="1">
                                  <a:latin typeface="Cambria Math" panose="02040503050406030204" pitchFamily="18" charset="0"/>
                                </a:rPr>
                                <m:t>𝐼</m:t>
                              </m:r>
                            </m:e>
                            <m:sub>
                              <m:r>
                                <a:rPr lang="en-US" i="1">
                                  <a:latin typeface="Cambria Math" panose="02040503050406030204" pitchFamily="18" charset="0"/>
                                </a:rPr>
                                <m:t>𝑓𝑎𝑢𝑙𝑡</m:t>
                              </m:r>
                            </m:sub>
                          </m:sSub>
                        </m:e>
                      </m:d>
                      <m:r>
                        <a:rPr lang="en-US" i="0">
                          <a:latin typeface="Cambria Math" panose="02040503050406030204" pitchFamily="18" charset="0"/>
                        </a:rPr>
                        <m:t>=</m:t>
                      </m:r>
                      <m:rad>
                        <m:radPr>
                          <m:degHide m:val="on"/>
                          <m:ctrlPr>
                            <a:rPr lang="en-US" i="1">
                              <a:solidFill>
                                <a:srgbClr val="836967"/>
                              </a:solidFill>
                              <a:latin typeface="Cambria Math" panose="02040503050406030204" pitchFamily="18" charset="0"/>
                            </a:rPr>
                          </m:ctrlPr>
                        </m:radPr>
                        <m:deg/>
                        <m:e>
                          <m:r>
                            <a:rPr lang="en-US" i="0">
                              <a:latin typeface="Cambria Math" panose="02040503050406030204" pitchFamily="18" charset="0"/>
                            </a:rPr>
                            <m:t>3</m:t>
                          </m:r>
                        </m:e>
                      </m:rad>
                      <m:sSub>
                        <m:sSubPr>
                          <m:ctrlPr>
                            <a:rPr lang="en-US" i="1">
                              <a:solidFill>
                                <a:srgbClr val="836967"/>
                              </a:solidFill>
                              <a:latin typeface="Cambria Math" panose="02040503050406030204" pitchFamily="18" charset="0"/>
                            </a:rPr>
                          </m:ctrlPr>
                        </m:sSubPr>
                        <m:e>
                          <m:r>
                            <a:rPr lang="en-US" i="1" smtClean="0">
                              <a:latin typeface="Cambria Math" panose="02040503050406030204" pitchFamily="18" charset="0"/>
                            </a:rPr>
                            <m:t>𝜔</m:t>
                          </m:r>
                          <m:r>
                            <a:rPr lang="en-US" i="1">
                              <a:latin typeface="Cambria Math" panose="02040503050406030204" pitchFamily="18" charset="0"/>
                            </a:rPr>
                            <m:t>𝐶</m:t>
                          </m:r>
                        </m:e>
                        <m:sub>
                          <m:r>
                            <a:rPr lang="en-US" i="1">
                              <a:latin typeface="Cambria Math" panose="02040503050406030204" pitchFamily="18" charset="0"/>
                            </a:rPr>
                            <m:t>𝑝</m:t>
                          </m:r>
                        </m:sub>
                      </m:sSub>
                      <m:sSub>
                        <m:sSubPr>
                          <m:ctrlPr>
                            <a:rPr lang="en-US" i="1">
                              <a:solidFill>
                                <a:srgbClr val="836967"/>
                              </a:solidFill>
                              <a:latin typeface="Cambria Math" panose="02040503050406030204" pitchFamily="18" charset="0"/>
                            </a:rPr>
                          </m:ctrlPr>
                        </m:sSubPr>
                        <m:e>
                          <m:r>
                            <a:rPr lang="en-US" i="1">
                              <a:latin typeface="Cambria Math" panose="02040503050406030204" pitchFamily="18" charset="0"/>
                            </a:rPr>
                            <m:t>𝑉</m:t>
                          </m:r>
                        </m:e>
                        <m:sub>
                          <m:r>
                            <a:rPr lang="en-US" i="1">
                              <a:latin typeface="Cambria Math" panose="02040503050406030204" pitchFamily="18" charset="0"/>
                            </a:rPr>
                            <m:t>𝑙𝑖𝑛𝑒</m:t>
                          </m:r>
                          <m:r>
                            <m:rPr>
                              <m:lit/>
                            </m:rPr>
                            <a:rPr lang="en-US" i="0">
                              <a:latin typeface="Cambria Math" panose="02040503050406030204" pitchFamily="18" charset="0"/>
                            </a:rPr>
                            <m:t>_</m:t>
                          </m:r>
                          <m:r>
                            <a:rPr lang="en-US" i="1">
                              <a:latin typeface="Cambria Math" panose="02040503050406030204" pitchFamily="18" charset="0"/>
                            </a:rPr>
                            <m:t>𝑡𝑜</m:t>
                          </m:r>
                          <m:r>
                            <m:rPr>
                              <m:lit/>
                            </m:rPr>
                            <a:rPr lang="en-US" i="0">
                              <a:latin typeface="Cambria Math" panose="02040503050406030204" pitchFamily="18" charset="0"/>
                            </a:rPr>
                            <m:t>_</m:t>
                          </m:r>
                          <m:r>
                            <a:rPr lang="en-US" i="1">
                              <a:latin typeface="Cambria Math" panose="02040503050406030204" pitchFamily="18" charset="0"/>
                            </a:rPr>
                            <m:t>𝑙𝑖𝑛𝑒</m:t>
                          </m:r>
                        </m:sub>
                      </m:sSub>
                    </m:oMath>
                  </m:oMathPara>
                </a14:m>
                <a:endParaRPr lang="en-US" dirty="0"/>
              </a:p>
            </p:txBody>
          </p:sp>
        </mc:Choice>
        <mc:Fallback xmlns="">
          <p:sp>
            <p:nvSpPr>
              <p:cNvPr id="17" name="TextBox 16">
                <a:extLst>
                  <a:ext uri="{FF2B5EF4-FFF2-40B4-BE49-F238E27FC236}">
                    <a16:creationId xmlns:a16="http://schemas.microsoft.com/office/drawing/2014/main" id="{9600AB67-F463-E683-3CED-AA8925A65F9C}"/>
                  </a:ext>
                </a:extLst>
              </p:cNvPr>
              <p:cNvSpPr txBox="1">
                <a:spLocks noRot="1" noChangeAspect="1" noMove="1" noResize="1" noEditPoints="1" noAdjustHandles="1" noChangeArrowheads="1" noChangeShapeType="1" noTextEdit="1"/>
              </p:cNvSpPr>
              <p:nvPr/>
            </p:nvSpPr>
            <p:spPr>
              <a:xfrm>
                <a:off x="1342251" y="5327632"/>
                <a:ext cx="3143252" cy="430567"/>
              </a:xfrm>
              <a:prstGeom prst="rect">
                <a:avLst/>
              </a:prstGeom>
              <a:blipFill>
                <a:blip r:embed="rId6"/>
                <a:stretch>
                  <a:fillRect b="-7042"/>
                </a:stretch>
              </a:blipFill>
            </p:spPr>
            <p:txBody>
              <a:bodyPr/>
              <a:lstStyle/>
              <a:p>
                <a:r>
                  <a:rPr lang="en-US">
                    <a:noFill/>
                  </a:rPr>
                  <a:t> </a:t>
                </a:r>
              </a:p>
            </p:txBody>
          </p:sp>
        </mc:Fallback>
      </mc:AlternateContent>
    </p:spTree>
    <p:extLst>
      <p:ext uri="{BB962C8B-B14F-4D97-AF65-F5344CB8AC3E}">
        <p14:creationId xmlns:p14="http://schemas.microsoft.com/office/powerpoint/2010/main" val="896627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A5DE1-18A8-D405-A4A2-388F1EA8A778}"/>
              </a:ext>
            </a:extLst>
          </p:cNvPr>
          <p:cNvSpPr>
            <a:spLocks noGrp="1"/>
          </p:cNvSpPr>
          <p:nvPr>
            <p:ph type="title"/>
          </p:nvPr>
        </p:nvSpPr>
        <p:spPr/>
        <p:txBody>
          <a:bodyPr/>
          <a:lstStyle/>
          <a:p>
            <a:r>
              <a:rPr lang="en-US" dirty="0"/>
              <a:t>Asymmetry</a:t>
            </a:r>
          </a:p>
        </p:txBody>
      </p:sp>
      <p:sp>
        <p:nvSpPr>
          <p:cNvPr id="4" name="Date Placeholder 3">
            <a:extLst>
              <a:ext uri="{FF2B5EF4-FFF2-40B4-BE49-F238E27FC236}">
                <a16:creationId xmlns:a16="http://schemas.microsoft.com/office/drawing/2014/main" id="{2166F7A9-5DD0-FDF1-5340-8B4FE3708E22}"/>
              </a:ext>
            </a:extLst>
          </p:cNvPr>
          <p:cNvSpPr>
            <a:spLocks noGrp="1"/>
          </p:cNvSpPr>
          <p:nvPr>
            <p:ph type="dt" sz="half" idx="10"/>
          </p:nvPr>
        </p:nvSpPr>
        <p:spPr/>
        <p:txBody>
          <a:bodyPr/>
          <a:lstStyle/>
          <a:p>
            <a:r>
              <a:rPr lang="en-US"/>
              <a:t>4/4/2025</a:t>
            </a:r>
          </a:p>
        </p:txBody>
      </p:sp>
      <p:sp>
        <p:nvSpPr>
          <p:cNvPr id="5" name="Slide Number Placeholder 4">
            <a:extLst>
              <a:ext uri="{FF2B5EF4-FFF2-40B4-BE49-F238E27FC236}">
                <a16:creationId xmlns:a16="http://schemas.microsoft.com/office/drawing/2014/main" id="{C0CEFDD4-7DD1-2256-6131-63EF490EC48F}"/>
              </a:ext>
            </a:extLst>
          </p:cNvPr>
          <p:cNvSpPr>
            <a:spLocks noGrp="1"/>
          </p:cNvSpPr>
          <p:nvPr>
            <p:ph type="sldNum" sz="quarter" idx="12"/>
          </p:nvPr>
        </p:nvSpPr>
        <p:spPr/>
        <p:txBody>
          <a:bodyPr/>
          <a:lstStyle/>
          <a:p>
            <a:fld id="{13E3B7D2-2C23-477A-B7E5-64419E75BE45}" type="slidenum">
              <a:rPr lang="en-US" smtClean="0"/>
              <a:t>6</a:t>
            </a:fld>
            <a:endParaRPr lang="en-US"/>
          </a:p>
        </p:txBody>
      </p:sp>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4319CB07-CCE0-C712-15D1-62D291BF1B04}"/>
                  </a:ext>
                </a:extLst>
              </p:cNvPr>
              <p:cNvSpPr txBox="1"/>
              <p:nvPr/>
            </p:nvSpPr>
            <p:spPr>
              <a:xfrm>
                <a:off x="7238402" y="547512"/>
                <a:ext cx="2616542" cy="957378"/>
              </a:xfrm>
              <a:prstGeom prst="rect">
                <a:avLst/>
              </a:prstGeom>
              <a:noFill/>
            </p:spPr>
            <p:txBody>
              <a:bodyPr wrap="square">
                <a:spAutoFit/>
              </a:bodyPr>
              <a:lstStyle/>
              <a:p>
                <a:pPr marL="0" marR="0">
                  <a:lnSpc>
                    <a:spcPct val="115000"/>
                  </a:lnSpc>
                  <a:spcAft>
                    <a:spcPts val="800"/>
                  </a:spcAft>
                  <a:buNone/>
                </a:pPr>
                <a14:m>
                  <m:oMathPara xmlns:m="http://schemas.openxmlformats.org/officeDocument/2006/math">
                    <m:oMathParaPr>
                      <m:jc m:val="centerGroup"/>
                    </m:oMathParaPr>
                    <m:oMath xmlns:m="http://schemas.openxmlformats.org/officeDocument/2006/math">
                      <m:sSub>
                        <m:sSubPr>
                          <m:ctrlPr>
                            <a:rPr lang="en-US" sz="1800" i="1" kern="100" smtClean="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𝑉</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a</m:t>
                          </m:r>
                          <m:r>
                            <a:rPr lang="en-US" sz="1800" i="1" kern="100">
                              <a:effectLst/>
                              <a:latin typeface="Cambria Math" panose="02040503050406030204" pitchFamily="18" charset="0"/>
                              <a:ea typeface="Aptos" panose="020B0004020202020204" pitchFamily="34" charset="0"/>
                              <a:cs typeface="Times New Roman" panose="02020603050405020304" pitchFamily="18" charset="0"/>
                            </a:rPr>
                            <m:t>1</m:t>
                          </m:r>
                        </m:sub>
                      </m:s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𝐼</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a</m:t>
                          </m:r>
                        </m:sub>
                      </m:sSub>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𝑅</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a</m:t>
                          </m:r>
                          <m:r>
                            <a:rPr lang="en-US" sz="1800" i="1" kern="100">
                              <a:effectLst/>
                              <a:latin typeface="Cambria Math" panose="02040503050406030204" pitchFamily="18" charset="0"/>
                              <a:ea typeface="Aptos" panose="020B0004020202020204" pitchFamily="34" charset="0"/>
                              <a:cs typeface="Times New Roman" panose="02020603050405020304" pitchFamily="18" charset="0"/>
                            </a:rPr>
                            <m:t>1</m:t>
                          </m:r>
                        </m:sub>
                      </m:s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𝑉</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a</m:t>
                          </m:r>
                          <m:r>
                            <a:rPr lang="en-US" sz="1800" i="1" kern="100">
                              <a:effectLst/>
                              <a:latin typeface="Cambria Math" panose="02040503050406030204" pitchFamily="18" charset="0"/>
                              <a:ea typeface="Aptos" panose="020B0004020202020204" pitchFamily="34" charset="0"/>
                              <a:cs typeface="Times New Roman" panose="02020603050405020304" pitchFamily="18" charset="0"/>
                            </a:rPr>
                            <m:t>2</m:t>
                          </m:r>
                        </m:sub>
                      </m:sSub>
                    </m:oMath>
                  </m:oMathPara>
                </a14:m>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14:m>
                  <m:oMathPara xmlns:m="http://schemas.openxmlformats.org/officeDocument/2006/math">
                    <m:oMathParaPr>
                      <m:jc m:val="centerGroup"/>
                    </m:oMathParaPr>
                    <m:oMath xmlns:m="http://schemas.openxmlformats.org/officeDocument/2006/math">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𝑉</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b</m:t>
                          </m:r>
                          <m:r>
                            <a:rPr lang="en-US" sz="1800" i="1" kern="100">
                              <a:effectLst/>
                              <a:latin typeface="Cambria Math" panose="02040503050406030204" pitchFamily="18" charset="0"/>
                              <a:ea typeface="Aptos" panose="020B0004020202020204" pitchFamily="34" charset="0"/>
                              <a:cs typeface="Times New Roman" panose="02020603050405020304" pitchFamily="18" charset="0"/>
                            </a:rPr>
                            <m:t>1</m:t>
                          </m:r>
                        </m:sub>
                      </m:s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𝐼</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b</m:t>
                          </m:r>
                        </m:sub>
                      </m:sSub>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𝑅</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b</m:t>
                          </m:r>
                          <m:r>
                            <a:rPr lang="en-US" sz="1800" i="1" kern="100">
                              <a:effectLst/>
                              <a:latin typeface="Cambria Math" panose="02040503050406030204" pitchFamily="18" charset="0"/>
                              <a:ea typeface="Aptos" panose="020B0004020202020204" pitchFamily="34" charset="0"/>
                              <a:cs typeface="Times New Roman" panose="02020603050405020304" pitchFamily="18" charset="0"/>
                            </a:rPr>
                            <m:t>1</m:t>
                          </m:r>
                        </m:sub>
                      </m:s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𝑉</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b</m:t>
                          </m:r>
                          <m:r>
                            <a:rPr lang="en-US" sz="1800" i="1" kern="100">
                              <a:effectLst/>
                              <a:latin typeface="Cambria Math" panose="02040503050406030204" pitchFamily="18" charset="0"/>
                              <a:ea typeface="Aptos" panose="020B0004020202020204" pitchFamily="34" charset="0"/>
                              <a:cs typeface="Times New Roman" panose="02020603050405020304" pitchFamily="18" charset="0"/>
                            </a:rPr>
                            <m:t>2</m:t>
                          </m:r>
                        </m:sub>
                      </m:sSub>
                    </m:oMath>
                  </m:oMathPara>
                </a14:m>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p:txBody>
          </p:sp>
        </mc:Choice>
        <mc:Fallback xmlns="">
          <p:sp>
            <p:nvSpPr>
              <p:cNvPr id="13" name="TextBox 12">
                <a:extLst>
                  <a:ext uri="{FF2B5EF4-FFF2-40B4-BE49-F238E27FC236}">
                    <a16:creationId xmlns:a16="http://schemas.microsoft.com/office/drawing/2014/main" id="{4319CB07-CCE0-C712-15D1-62D291BF1B04}"/>
                  </a:ext>
                </a:extLst>
              </p:cNvPr>
              <p:cNvSpPr txBox="1">
                <a:spLocks noRot="1" noChangeAspect="1" noMove="1" noResize="1" noEditPoints="1" noAdjustHandles="1" noChangeArrowheads="1" noChangeShapeType="1" noTextEdit="1"/>
              </p:cNvSpPr>
              <p:nvPr/>
            </p:nvSpPr>
            <p:spPr>
              <a:xfrm>
                <a:off x="7238402" y="547512"/>
                <a:ext cx="2616542" cy="957378"/>
              </a:xfrm>
              <a:prstGeom prst="rect">
                <a:avLst/>
              </a:prstGeom>
              <a:blipFill>
                <a:blip r:embed="rId2"/>
                <a:stretch>
                  <a:fillRect/>
                </a:stretch>
              </a:blipFill>
            </p:spPr>
            <p:txBody>
              <a:bodyPr/>
              <a:lstStyle/>
              <a:p>
                <a:r>
                  <a:rPr lang="en-US">
                    <a:noFill/>
                  </a:rPr>
                  <a:t> </a:t>
                </a:r>
              </a:p>
            </p:txBody>
          </p:sp>
        </mc:Fallback>
      </mc:AlternateContent>
      <p:sp>
        <p:nvSpPr>
          <p:cNvPr id="14" name="TextBox 13">
            <a:extLst>
              <a:ext uri="{FF2B5EF4-FFF2-40B4-BE49-F238E27FC236}">
                <a16:creationId xmlns:a16="http://schemas.microsoft.com/office/drawing/2014/main" id="{41DFF94D-EE4D-9F4A-69E5-CD7DAE713355}"/>
              </a:ext>
            </a:extLst>
          </p:cNvPr>
          <p:cNvSpPr txBox="1"/>
          <p:nvPr/>
        </p:nvSpPr>
        <p:spPr>
          <a:xfrm>
            <a:off x="6823719" y="1621995"/>
            <a:ext cx="4035079" cy="369332"/>
          </a:xfrm>
          <a:prstGeom prst="rect">
            <a:avLst/>
          </a:prstGeom>
          <a:noFill/>
        </p:spPr>
        <p:txBody>
          <a:bodyPr wrap="none" rtlCol="0">
            <a:spAutoFit/>
          </a:bodyPr>
          <a:lstStyle/>
          <a:p>
            <a:r>
              <a:rPr lang="en-US" dirty="0"/>
              <a:t>Break up the resistances into two parts</a:t>
            </a:r>
          </a:p>
        </p:txBody>
      </p:sp>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C39062D7-0574-472B-8400-B04401EC7AF1}"/>
                  </a:ext>
                </a:extLst>
              </p:cNvPr>
              <p:cNvSpPr txBox="1"/>
              <p:nvPr/>
            </p:nvSpPr>
            <p:spPr>
              <a:xfrm>
                <a:off x="7457734" y="2040871"/>
                <a:ext cx="2177877" cy="957378"/>
              </a:xfrm>
              <a:prstGeom prst="rect">
                <a:avLst/>
              </a:prstGeom>
              <a:noFill/>
            </p:spPr>
            <p:txBody>
              <a:bodyPr wrap="square">
                <a:spAutoFit/>
              </a:bodyPr>
              <a:lstStyle/>
              <a:p>
                <a:pPr marL="0" marR="0">
                  <a:lnSpc>
                    <a:spcPct val="115000"/>
                  </a:lnSpc>
                  <a:spcAft>
                    <a:spcPts val="800"/>
                  </a:spcAft>
                  <a:buNone/>
                </a:pPr>
                <a14:m>
                  <m:oMathPara xmlns:m="http://schemas.openxmlformats.org/officeDocument/2006/math">
                    <m:oMathParaPr>
                      <m:jc m:val="centerGroup"/>
                    </m:oMathParaPr>
                    <m:oMath xmlns:m="http://schemas.openxmlformats.org/officeDocument/2006/math">
                      <m:sSub>
                        <m:sSubPr>
                          <m:ctrlPr>
                            <a:rPr lang="en-US" sz="1800" i="1" kern="100" smtClean="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𝑅</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a</m:t>
                          </m:r>
                          <m:r>
                            <a:rPr lang="en-US" sz="1800" i="1" kern="100">
                              <a:effectLst/>
                              <a:latin typeface="Cambria Math" panose="02040503050406030204" pitchFamily="18" charset="0"/>
                              <a:ea typeface="Aptos" panose="020B0004020202020204" pitchFamily="34" charset="0"/>
                              <a:cs typeface="Times New Roman" panose="02020603050405020304" pitchFamily="18" charset="0"/>
                            </a:rPr>
                            <m:t>1</m:t>
                          </m:r>
                        </m:sub>
                      </m:s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𝑅</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c</m:t>
                          </m:r>
                        </m:sub>
                      </m:s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𝑅</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a</m:t>
                          </m:r>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𝑐</m:t>
                          </m:r>
                        </m:sub>
                      </m:sSub>
                    </m:oMath>
                  </m:oMathPara>
                </a14:m>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14:m>
                  <m:oMathPara xmlns:m="http://schemas.openxmlformats.org/officeDocument/2006/math">
                    <m:oMathParaPr>
                      <m:jc m:val="centerGroup"/>
                    </m:oMathParaPr>
                    <m:oMath xmlns:m="http://schemas.openxmlformats.org/officeDocument/2006/math">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𝑅</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ba</m:t>
                          </m:r>
                          <m:r>
                            <a:rPr lang="en-US" sz="1800" i="1" kern="100">
                              <a:effectLst/>
                              <a:latin typeface="Cambria Math" panose="02040503050406030204" pitchFamily="18" charset="0"/>
                              <a:ea typeface="Aptos" panose="020B0004020202020204" pitchFamily="34" charset="0"/>
                              <a:cs typeface="Times New Roman" panose="02020603050405020304" pitchFamily="18" charset="0"/>
                            </a:rPr>
                            <m:t>1</m:t>
                          </m:r>
                        </m:sub>
                      </m:s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𝑅</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c</m:t>
                          </m:r>
                        </m:sub>
                      </m:s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𝑅</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b</m:t>
                          </m:r>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𝑐</m:t>
                          </m:r>
                        </m:sub>
                      </m:sSub>
                    </m:oMath>
                  </m:oMathPara>
                </a14:m>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p:txBody>
          </p:sp>
        </mc:Choice>
        <mc:Fallback xmlns="">
          <p:sp>
            <p:nvSpPr>
              <p:cNvPr id="16" name="TextBox 15">
                <a:extLst>
                  <a:ext uri="{FF2B5EF4-FFF2-40B4-BE49-F238E27FC236}">
                    <a16:creationId xmlns:a16="http://schemas.microsoft.com/office/drawing/2014/main" id="{C39062D7-0574-472B-8400-B04401EC7AF1}"/>
                  </a:ext>
                </a:extLst>
              </p:cNvPr>
              <p:cNvSpPr txBox="1">
                <a:spLocks noRot="1" noChangeAspect="1" noMove="1" noResize="1" noEditPoints="1" noAdjustHandles="1" noChangeArrowheads="1" noChangeShapeType="1" noTextEdit="1"/>
              </p:cNvSpPr>
              <p:nvPr/>
            </p:nvSpPr>
            <p:spPr>
              <a:xfrm>
                <a:off x="7457734" y="2040871"/>
                <a:ext cx="2177877" cy="957378"/>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6DA1BF6C-A07D-74FF-275B-30D01ED6B6A1}"/>
                  </a:ext>
                </a:extLst>
              </p:cNvPr>
              <p:cNvSpPr txBox="1"/>
              <p:nvPr/>
            </p:nvSpPr>
            <p:spPr>
              <a:xfrm>
                <a:off x="5600700" y="3490420"/>
                <a:ext cx="6098058" cy="2189254"/>
              </a:xfrm>
              <a:prstGeom prst="rect">
                <a:avLst/>
              </a:prstGeom>
              <a:noFill/>
            </p:spPr>
            <p:txBody>
              <a:bodyPr wrap="square">
                <a:spAutoFit/>
              </a:bodyPr>
              <a:lstStyle/>
              <a:p>
                <a:pPr marL="0" marR="0">
                  <a:lnSpc>
                    <a:spcPct val="115000"/>
                  </a:lnSpc>
                  <a:spcAft>
                    <a:spcPts val="800"/>
                  </a:spcAft>
                  <a:buNone/>
                </a:pPr>
                <a14:m>
                  <m:oMathPara xmlns:m="http://schemas.openxmlformats.org/officeDocument/2006/math">
                    <m:oMathParaPr>
                      <m:jc m:val="centerGroup"/>
                    </m:oMathParaPr>
                    <m:oMath xmlns:m="http://schemas.openxmlformats.org/officeDocument/2006/math">
                      <m:f>
                        <m:fPr>
                          <m:ctrlPr>
                            <a:rPr lang="en-US" sz="1800" i="1" kern="100" smtClean="0">
                              <a:effectLst/>
                              <a:latin typeface="Cambria Math" panose="02040503050406030204" pitchFamily="18" charset="0"/>
                              <a:ea typeface="Aptos" panose="020B0004020202020204" pitchFamily="34" charset="0"/>
                              <a:cs typeface="Times New Roman" panose="02020603050405020304" pitchFamily="18" charset="0"/>
                            </a:rPr>
                          </m:ctrlPr>
                        </m:fPr>
                        <m:num>
                          <m:r>
                            <a:rPr lang="en-US" sz="1800" i="1" kern="100">
                              <a:effectLst/>
                              <a:latin typeface="Cambria Math" panose="02040503050406030204" pitchFamily="18" charset="0"/>
                              <a:ea typeface="Aptos" panose="020B0004020202020204" pitchFamily="34" charset="0"/>
                              <a:cs typeface="Times New Roman" panose="02020603050405020304" pitchFamily="18" charset="0"/>
                            </a:rPr>
                            <m:t>1</m:t>
                          </m:r>
                        </m:num>
                        <m:den>
                          <m:r>
                            <a:rPr lang="en-US" sz="1800" i="1" kern="100">
                              <a:effectLst/>
                              <a:latin typeface="Cambria Math" panose="02040503050406030204" pitchFamily="18" charset="0"/>
                              <a:ea typeface="Aptos" panose="020B0004020202020204" pitchFamily="34" charset="0"/>
                              <a:cs typeface="Times New Roman" panose="02020603050405020304" pitchFamily="18" charset="0"/>
                            </a:rPr>
                            <m:t>2</m:t>
                          </m:r>
                        </m:den>
                      </m:f>
                      <m:d>
                        <m:d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dPr>
                        <m:e>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𝑉</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a</m:t>
                              </m:r>
                              <m:r>
                                <a:rPr lang="en-US" sz="1800" i="1" kern="100">
                                  <a:effectLst/>
                                  <a:latin typeface="Cambria Math" panose="02040503050406030204" pitchFamily="18" charset="0"/>
                                  <a:ea typeface="Aptos" panose="020B0004020202020204" pitchFamily="34" charset="0"/>
                                  <a:cs typeface="Times New Roman" panose="02020603050405020304" pitchFamily="18" charset="0"/>
                                </a:rPr>
                                <m:t>1</m:t>
                              </m:r>
                            </m:sub>
                          </m:s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 </m:t>
                          </m:r>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𝑉</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b</m:t>
                              </m:r>
                              <m:r>
                                <a:rPr lang="en-US" sz="1800" i="1" kern="100">
                                  <a:effectLst/>
                                  <a:latin typeface="Cambria Math" panose="02040503050406030204" pitchFamily="18" charset="0"/>
                                  <a:ea typeface="Aptos" panose="020B0004020202020204" pitchFamily="34" charset="0"/>
                                  <a:cs typeface="Times New Roman" panose="02020603050405020304" pitchFamily="18" charset="0"/>
                                </a:rPr>
                                <m:t>1</m:t>
                              </m:r>
                            </m:sub>
                          </m:sSub>
                        </m:e>
                      </m:d>
                      <m:r>
                        <a:rPr lang="en-US" sz="1800" i="1" kern="100">
                          <a:effectLst/>
                          <a:latin typeface="Cambria Math" panose="02040503050406030204" pitchFamily="18" charset="0"/>
                          <a:ea typeface="Aptos" panose="020B0004020202020204" pitchFamily="34" charset="0"/>
                          <a:cs typeface="Times New Roman" panose="02020603050405020304" pitchFamily="18" charset="0"/>
                        </a:rPr>
                        <m:t>−</m:t>
                      </m:r>
                      <m:f>
                        <m:f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fPr>
                        <m:num>
                          <m:r>
                            <a:rPr lang="en-US" sz="1800" i="1" kern="100">
                              <a:effectLst/>
                              <a:latin typeface="Cambria Math" panose="02040503050406030204" pitchFamily="18" charset="0"/>
                              <a:ea typeface="Aptos" panose="020B0004020202020204" pitchFamily="34" charset="0"/>
                              <a:cs typeface="Times New Roman" panose="02020603050405020304" pitchFamily="18" charset="0"/>
                            </a:rPr>
                            <m:t>1</m:t>
                          </m:r>
                        </m:num>
                        <m:den>
                          <m:r>
                            <a:rPr lang="en-US" sz="1800" i="1" kern="100">
                              <a:effectLst/>
                              <a:latin typeface="Cambria Math" panose="02040503050406030204" pitchFamily="18" charset="0"/>
                              <a:ea typeface="Aptos" panose="020B0004020202020204" pitchFamily="34" charset="0"/>
                              <a:cs typeface="Times New Roman" panose="02020603050405020304" pitchFamily="18" charset="0"/>
                            </a:rPr>
                            <m:t>2</m:t>
                          </m:r>
                        </m:den>
                      </m:f>
                      <m:d>
                        <m:d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dPr>
                        <m:e>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𝐼</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a</m:t>
                              </m:r>
                            </m:sub>
                          </m:sSub>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𝑅</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a</m:t>
                              </m:r>
                              <m:r>
                                <a:rPr lang="en-US" sz="1800" i="1" kern="100">
                                  <a:effectLst/>
                                  <a:latin typeface="Cambria Math" panose="02040503050406030204" pitchFamily="18" charset="0"/>
                                  <a:ea typeface="Aptos" panose="020B0004020202020204" pitchFamily="34" charset="0"/>
                                  <a:cs typeface="Times New Roman" panose="02020603050405020304" pitchFamily="18" charset="0"/>
                                </a:rPr>
                                <m:t>1</m:t>
                              </m:r>
                            </m:sub>
                          </m:s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𝐼</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b</m:t>
                              </m:r>
                            </m:sub>
                          </m:sSub>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𝑅</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b</m:t>
                              </m:r>
                              <m:r>
                                <a:rPr lang="en-US" sz="1800" i="1" kern="100">
                                  <a:effectLst/>
                                  <a:latin typeface="Cambria Math" panose="02040503050406030204" pitchFamily="18" charset="0"/>
                                  <a:ea typeface="Aptos" panose="020B0004020202020204" pitchFamily="34" charset="0"/>
                                  <a:cs typeface="Times New Roman" panose="02020603050405020304" pitchFamily="18" charset="0"/>
                                </a:rPr>
                                <m:t>1</m:t>
                              </m:r>
                            </m:sub>
                          </m:sSub>
                        </m:e>
                      </m:d>
                      <m:r>
                        <a:rPr lang="en-US" sz="1800" i="1" kern="100">
                          <a:effectLst/>
                          <a:latin typeface="Cambria Math" panose="02040503050406030204" pitchFamily="18" charset="0"/>
                          <a:ea typeface="Aptos" panose="020B0004020202020204" pitchFamily="34" charset="0"/>
                          <a:cs typeface="Times New Roman" panose="02020603050405020304" pitchFamily="18" charset="0"/>
                        </a:rPr>
                        <m:t>=</m:t>
                      </m:r>
                      <m:f>
                        <m:f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fPr>
                        <m:num>
                          <m:r>
                            <a:rPr lang="en-US" sz="1800" i="1" kern="100">
                              <a:effectLst/>
                              <a:latin typeface="Cambria Math" panose="02040503050406030204" pitchFamily="18" charset="0"/>
                              <a:ea typeface="Aptos" panose="020B0004020202020204" pitchFamily="34" charset="0"/>
                              <a:cs typeface="Times New Roman" panose="02020603050405020304" pitchFamily="18" charset="0"/>
                            </a:rPr>
                            <m:t>1</m:t>
                          </m:r>
                        </m:num>
                        <m:den>
                          <m:r>
                            <a:rPr lang="en-US" sz="1800" i="1" kern="100">
                              <a:effectLst/>
                              <a:latin typeface="Cambria Math" panose="02040503050406030204" pitchFamily="18" charset="0"/>
                              <a:ea typeface="Aptos" panose="020B0004020202020204" pitchFamily="34" charset="0"/>
                              <a:cs typeface="Times New Roman" panose="02020603050405020304" pitchFamily="18" charset="0"/>
                            </a:rPr>
                            <m:t>2</m:t>
                          </m:r>
                        </m:den>
                      </m:f>
                      <m:d>
                        <m:d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dPr>
                        <m:e>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𝑉</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a</m:t>
                              </m:r>
                              <m:r>
                                <a:rPr lang="en-US" sz="1800" i="1" kern="100">
                                  <a:effectLst/>
                                  <a:latin typeface="Cambria Math" panose="02040503050406030204" pitchFamily="18" charset="0"/>
                                  <a:ea typeface="Aptos" panose="020B0004020202020204" pitchFamily="34" charset="0"/>
                                  <a:cs typeface="Times New Roman" panose="02020603050405020304" pitchFamily="18" charset="0"/>
                                </a:rPr>
                                <m:t>2</m:t>
                              </m:r>
                            </m:sub>
                          </m:s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 </m:t>
                          </m:r>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𝑉</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b</m:t>
                              </m:r>
                              <m:r>
                                <a:rPr lang="en-US" sz="1800" i="1" kern="100">
                                  <a:effectLst/>
                                  <a:latin typeface="Cambria Math" panose="02040503050406030204" pitchFamily="18" charset="0"/>
                                  <a:ea typeface="Aptos" panose="020B0004020202020204" pitchFamily="34" charset="0"/>
                                  <a:cs typeface="Times New Roman" panose="02020603050405020304" pitchFamily="18" charset="0"/>
                                </a:rPr>
                                <m:t>2</m:t>
                              </m:r>
                            </m:sub>
                          </m:sSub>
                        </m:e>
                      </m:d>
                    </m:oMath>
                  </m:oMathPara>
                </a14:m>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14:m>
                  <m:oMathPara xmlns:m="http://schemas.openxmlformats.org/officeDocument/2006/math">
                    <m:oMathParaPr>
                      <m:jc m:val="centerGroup"/>
                    </m:oMathParaPr>
                    <m:oMath xmlns:m="http://schemas.openxmlformats.org/officeDocument/2006/math">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𝑉</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n</m:t>
                          </m:r>
                          <m:r>
                            <a:rPr lang="en-US" sz="1800" i="1" kern="100">
                              <a:effectLst/>
                              <a:latin typeface="Cambria Math" panose="02040503050406030204" pitchFamily="18" charset="0"/>
                              <a:ea typeface="Aptos" panose="020B0004020202020204" pitchFamily="34" charset="0"/>
                              <a:cs typeface="Times New Roman" panose="02020603050405020304" pitchFamily="18" charset="0"/>
                            </a:rPr>
                            <m:t>1</m:t>
                          </m:r>
                        </m:sub>
                      </m:s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m:t>
                      </m:r>
                      <m:f>
                        <m:f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fPr>
                        <m:num>
                          <m:r>
                            <a:rPr lang="en-US" sz="1800" i="1" kern="100">
                              <a:effectLst/>
                              <a:latin typeface="Cambria Math" panose="02040503050406030204" pitchFamily="18" charset="0"/>
                              <a:ea typeface="Aptos" panose="020B0004020202020204" pitchFamily="34" charset="0"/>
                              <a:cs typeface="Times New Roman" panose="02020603050405020304" pitchFamily="18" charset="0"/>
                            </a:rPr>
                            <m:t>1</m:t>
                          </m:r>
                        </m:num>
                        <m:den>
                          <m:r>
                            <a:rPr lang="en-US" sz="1800" i="1" kern="100">
                              <a:effectLst/>
                              <a:latin typeface="Cambria Math" panose="02040503050406030204" pitchFamily="18" charset="0"/>
                              <a:ea typeface="Aptos" panose="020B0004020202020204" pitchFamily="34" charset="0"/>
                              <a:cs typeface="Times New Roman" panose="02020603050405020304" pitchFamily="18" charset="0"/>
                            </a:rPr>
                            <m:t>2</m:t>
                          </m:r>
                        </m:den>
                      </m:f>
                      <m:d>
                        <m:d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dPr>
                        <m:e>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𝐼</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a</m:t>
                              </m:r>
                            </m:sub>
                          </m:sSub>
                          <m:d>
                            <m:d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dPr>
                            <m:e>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𝑅</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c</m:t>
                                  </m:r>
                                </m:sub>
                              </m:s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𝑅</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a</m:t>
                                  </m:r>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𝑐</m:t>
                                  </m:r>
                                </m:sub>
                              </m:sSub>
                            </m:e>
                          </m:d>
                          <m:r>
                            <a:rPr lang="en-US" sz="1800" i="1" kern="10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𝐼</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b</m:t>
                              </m:r>
                            </m:sub>
                          </m:sSub>
                          <m:d>
                            <m:d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dPr>
                            <m:e>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𝑅</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c</m:t>
                                  </m:r>
                                </m:sub>
                              </m:s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𝑅</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b</m:t>
                                  </m:r>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𝑐</m:t>
                                  </m:r>
                                </m:sub>
                              </m:sSub>
                            </m:e>
                          </m:d>
                        </m:e>
                      </m:d>
                      <m:r>
                        <a:rPr lang="en-US" sz="1800" i="1" kern="10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𝑉</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n</m:t>
                          </m:r>
                          <m:r>
                            <a:rPr lang="en-US" sz="1800" i="1" kern="100">
                              <a:effectLst/>
                              <a:latin typeface="Cambria Math" panose="02040503050406030204" pitchFamily="18" charset="0"/>
                              <a:ea typeface="Aptos" panose="020B0004020202020204" pitchFamily="34" charset="0"/>
                              <a:cs typeface="Times New Roman" panose="02020603050405020304" pitchFamily="18" charset="0"/>
                            </a:rPr>
                            <m:t>2</m:t>
                          </m:r>
                        </m:sub>
                      </m:sSub>
                    </m:oMath>
                  </m:oMathPara>
                </a14:m>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14:m>
                  <m:oMathPara xmlns:m="http://schemas.openxmlformats.org/officeDocument/2006/math">
                    <m:oMathParaPr>
                      <m:jc m:val="centerGroup"/>
                    </m:oMathParaPr>
                    <m:oMath xmlns:m="http://schemas.openxmlformats.org/officeDocument/2006/math">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𝑉</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n</m:t>
                          </m:r>
                          <m:r>
                            <a:rPr lang="en-US" sz="1800" i="1" kern="100">
                              <a:effectLst/>
                              <a:latin typeface="Cambria Math" panose="02040503050406030204" pitchFamily="18" charset="0"/>
                              <a:ea typeface="Aptos" panose="020B0004020202020204" pitchFamily="34" charset="0"/>
                              <a:cs typeface="Times New Roman" panose="02020603050405020304" pitchFamily="18" charset="0"/>
                            </a:rPr>
                            <m:t>1</m:t>
                          </m:r>
                        </m:sub>
                      </m:s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m:t>
                      </m:r>
                      <m:f>
                        <m:f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fPr>
                        <m:num>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𝑅</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c</m:t>
                              </m:r>
                            </m:sub>
                          </m:sSub>
                        </m:num>
                        <m:den>
                          <m:r>
                            <a:rPr lang="en-US" sz="1800" i="1" kern="100">
                              <a:effectLst/>
                              <a:latin typeface="Cambria Math" panose="02040503050406030204" pitchFamily="18" charset="0"/>
                              <a:ea typeface="Aptos" panose="020B0004020202020204" pitchFamily="34" charset="0"/>
                              <a:cs typeface="Times New Roman" panose="02020603050405020304" pitchFamily="18" charset="0"/>
                            </a:rPr>
                            <m:t>2</m:t>
                          </m:r>
                        </m:den>
                      </m:f>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𝐼</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cm</m:t>
                          </m:r>
                        </m:sub>
                      </m:s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m:t>
                      </m:r>
                      <m:f>
                        <m:f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fPr>
                        <m:num>
                          <m:r>
                            <a:rPr lang="en-US" sz="1800" i="1" kern="100">
                              <a:effectLst/>
                              <a:latin typeface="Cambria Math" panose="02040503050406030204" pitchFamily="18" charset="0"/>
                              <a:ea typeface="Aptos" panose="020B0004020202020204" pitchFamily="34" charset="0"/>
                              <a:cs typeface="Times New Roman" panose="02020603050405020304" pitchFamily="18" charset="0"/>
                            </a:rPr>
                            <m:t>1</m:t>
                          </m:r>
                        </m:num>
                        <m:den>
                          <m:r>
                            <a:rPr lang="en-US" sz="1800" i="1" kern="100">
                              <a:effectLst/>
                              <a:latin typeface="Cambria Math" panose="02040503050406030204" pitchFamily="18" charset="0"/>
                              <a:ea typeface="Aptos" panose="020B0004020202020204" pitchFamily="34" charset="0"/>
                              <a:cs typeface="Times New Roman" panose="02020603050405020304" pitchFamily="18" charset="0"/>
                            </a:rPr>
                            <m:t>2</m:t>
                          </m:r>
                        </m:den>
                      </m:f>
                      <m:d>
                        <m:d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dPr>
                        <m:e>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𝑅</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a</m:t>
                              </m:r>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𝑐</m:t>
                              </m:r>
                            </m:sub>
                          </m:sSub>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𝐼</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a</m:t>
                              </m:r>
                            </m:sub>
                          </m:s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𝑅</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b</m:t>
                              </m:r>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𝑐</m:t>
                              </m:r>
                            </m:sub>
                          </m:sSub>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𝐼</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b</m:t>
                              </m:r>
                            </m:sub>
                          </m:sSub>
                        </m:e>
                      </m:d>
                      <m:r>
                        <a:rPr lang="en-US" sz="1800" i="1" kern="10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𝑉</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n</m:t>
                          </m:r>
                          <m:r>
                            <a:rPr lang="en-US" sz="1800" i="1" kern="100">
                              <a:effectLst/>
                              <a:latin typeface="Cambria Math" panose="02040503050406030204" pitchFamily="18" charset="0"/>
                              <a:ea typeface="Aptos" panose="020B0004020202020204" pitchFamily="34" charset="0"/>
                              <a:cs typeface="Times New Roman" panose="02020603050405020304" pitchFamily="18" charset="0"/>
                            </a:rPr>
                            <m:t>2</m:t>
                          </m:r>
                        </m:sub>
                      </m:sSub>
                    </m:oMath>
                  </m:oMathPara>
                </a14:m>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p:txBody>
          </p:sp>
        </mc:Choice>
        <mc:Fallback xmlns="">
          <p:sp>
            <p:nvSpPr>
              <p:cNvPr id="18" name="TextBox 17">
                <a:extLst>
                  <a:ext uri="{FF2B5EF4-FFF2-40B4-BE49-F238E27FC236}">
                    <a16:creationId xmlns:a16="http://schemas.microsoft.com/office/drawing/2014/main" id="{6DA1BF6C-A07D-74FF-275B-30D01ED6B6A1}"/>
                  </a:ext>
                </a:extLst>
              </p:cNvPr>
              <p:cNvSpPr txBox="1">
                <a:spLocks noRot="1" noChangeAspect="1" noMove="1" noResize="1" noEditPoints="1" noAdjustHandles="1" noChangeArrowheads="1" noChangeShapeType="1" noTextEdit="1"/>
              </p:cNvSpPr>
              <p:nvPr/>
            </p:nvSpPr>
            <p:spPr>
              <a:xfrm>
                <a:off x="5600700" y="3490420"/>
                <a:ext cx="6098058" cy="2189254"/>
              </a:xfrm>
              <a:prstGeom prst="rect">
                <a:avLst/>
              </a:prstGeom>
              <a:blipFill>
                <a:blip r:embed="rId4"/>
                <a:stretch>
                  <a:fillRect/>
                </a:stretch>
              </a:blipFill>
            </p:spPr>
            <p:txBody>
              <a:bodyPr/>
              <a:lstStyle/>
              <a:p>
                <a:r>
                  <a:rPr lang="en-US">
                    <a:noFill/>
                  </a:rPr>
                  <a:t> </a:t>
                </a:r>
              </a:p>
            </p:txBody>
          </p:sp>
        </mc:Fallback>
      </mc:AlternateContent>
      <p:sp>
        <p:nvSpPr>
          <p:cNvPr id="19" name="TextBox 18">
            <a:extLst>
              <a:ext uri="{FF2B5EF4-FFF2-40B4-BE49-F238E27FC236}">
                <a16:creationId xmlns:a16="http://schemas.microsoft.com/office/drawing/2014/main" id="{D1C08DFC-5BEE-05B5-B1D0-E178852BA9D2}"/>
              </a:ext>
            </a:extLst>
          </p:cNvPr>
          <p:cNvSpPr txBox="1"/>
          <p:nvPr/>
        </p:nvSpPr>
        <p:spPr>
          <a:xfrm>
            <a:off x="7574726" y="2998249"/>
            <a:ext cx="2060885" cy="369332"/>
          </a:xfrm>
          <a:prstGeom prst="rect">
            <a:avLst/>
          </a:prstGeom>
          <a:noFill/>
        </p:spPr>
        <p:txBody>
          <a:bodyPr wrap="none" rtlCol="0">
            <a:spAutoFit/>
          </a:bodyPr>
          <a:lstStyle/>
          <a:p>
            <a:r>
              <a:rPr lang="en-US" dirty="0"/>
              <a:t>Develop CM Model</a:t>
            </a:r>
          </a:p>
        </p:txBody>
      </p:sp>
      <p:sp>
        <p:nvSpPr>
          <p:cNvPr id="20" name="TextBox 19">
            <a:extLst>
              <a:ext uri="{FF2B5EF4-FFF2-40B4-BE49-F238E27FC236}">
                <a16:creationId xmlns:a16="http://schemas.microsoft.com/office/drawing/2014/main" id="{6F199F0A-E60E-F4B0-5586-4A676DFCE6FB}"/>
              </a:ext>
            </a:extLst>
          </p:cNvPr>
          <p:cNvSpPr txBox="1"/>
          <p:nvPr/>
        </p:nvSpPr>
        <p:spPr>
          <a:xfrm>
            <a:off x="2799832" y="5679674"/>
            <a:ext cx="2263184" cy="369332"/>
          </a:xfrm>
          <a:prstGeom prst="rect">
            <a:avLst/>
          </a:prstGeom>
          <a:noFill/>
        </p:spPr>
        <p:txBody>
          <a:bodyPr wrap="none" rtlCol="0">
            <a:spAutoFit/>
          </a:bodyPr>
          <a:lstStyle/>
          <a:p>
            <a:r>
              <a:rPr lang="en-US" dirty="0"/>
              <a:t>Linkage to DM model</a:t>
            </a:r>
          </a:p>
        </p:txBody>
      </p:sp>
      <p:cxnSp>
        <p:nvCxnSpPr>
          <p:cNvPr id="21" name="Straight Arrow Connector 20">
            <a:extLst>
              <a:ext uri="{FF2B5EF4-FFF2-40B4-BE49-F238E27FC236}">
                <a16:creationId xmlns:a16="http://schemas.microsoft.com/office/drawing/2014/main" id="{A11CA059-FF42-68CE-98BA-5BC06651AA4E}"/>
              </a:ext>
            </a:extLst>
          </p:cNvPr>
          <p:cNvCxnSpPr>
            <a:cxnSpLocks/>
            <a:stCxn id="20" idx="1"/>
          </p:cNvCxnSpPr>
          <p:nvPr/>
        </p:nvCxnSpPr>
        <p:spPr>
          <a:xfrm flipH="1" flipV="1">
            <a:off x="2520779" y="5443854"/>
            <a:ext cx="279053" cy="420486"/>
          </a:xfrm>
          <a:prstGeom prst="straightConnector1">
            <a:avLst/>
          </a:prstGeom>
          <a:ln w="57150">
            <a:tailEnd type="triangle"/>
          </a:ln>
        </p:spPr>
        <p:style>
          <a:lnRef idx="2">
            <a:schemeClr val="accent1"/>
          </a:lnRef>
          <a:fillRef idx="0">
            <a:schemeClr val="accent1"/>
          </a:fillRef>
          <a:effectRef idx="1">
            <a:schemeClr val="accent1"/>
          </a:effectRef>
          <a:fontRef idx="minor">
            <a:schemeClr val="tx1"/>
          </a:fontRef>
        </p:style>
      </p:cxnSp>
      <p:pic>
        <p:nvPicPr>
          <p:cNvPr id="25" name="Picture 24" descr="A black text with a line&#10;&#10;AI-generated content may be incorrect.">
            <a:extLst>
              <a:ext uri="{FF2B5EF4-FFF2-40B4-BE49-F238E27FC236}">
                <a16:creationId xmlns:a16="http://schemas.microsoft.com/office/drawing/2014/main" id="{E038D2AE-1EAB-5F39-663E-31DE526657A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88458" y="4625913"/>
            <a:ext cx="4343400" cy="838200"/>
          </a:xfrm>
          <a:prstGeom prst="rect">
            <a:avLst/>
          </a:prstGeom>
        </p:spPr>
      </p:pic>
      <p:pic>
        <p:nvPicPr>
          <p:cNvPr id="27" name="Picture 26" descr="A diagram of electrical circuits&#10;&#10;AI-generated content may be incorrect.">
            <a:extLst>
              <a:ext uri="{FF2B5EF4-FFF2-40B4-BE49-F238E27FC236}">
                <a16:creationId xmlns:a16="http://schemas.microsoft.com/office/drawing/2014/main" id="{761A4115-7939-963F-A29A-D8F93234FEB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09917" y="1813527"/>
            <a:ext cx="4838700" cy="1628775"/>
          </a:xfrm>
          <a:prstGeom prst="rect">
            <a:avLst/>
          </a:prstGeom>
        </p:spPr>
      </p:pic>
    </p:spTree>
    <p:extLst>
      <p:ext uri="{BB962C8B-B14F-4D97-AF65-F5344CB8AC3E}">
        <p14:creationId xmlns:p14="http://schemas.microsoft.com/office/powerpoint/2010/main" val="3141240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A57B11-6365-5BBC-D0C7-814B799D130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B8CB9AD-2B73-DDD6-0F32-CA3499D3548F}"/>
              </a:ext>
            </a:extLst>
          </p:cNvPr>
          <p:cNvSpPr>
            <a:spLocks noGrp="1"/>
          </p:cNvSpPr>
          <p:nvPr>
            <p:ph type="title"/>
          </p:nvPr>
        </p:nvSpPr>
        <p:spPr/>
        <p:txBody>
          <a:bodyPr/>
          <a:lstStyle/>
          <a:p>
            <a:r>
              <a:rPr lang="en-US" dirty="0"/>
              <a:t>Asymmetry</a:t>
            </a:r>
          </a:p>
        </p:txBody>
      </p:sp>
      <p:sp>
        <p:nvSpPr>
          <p:cNvPr id="4" name="Date Placeholder 3">
            <a:extLst>
              <a:ext uri="{FF2B5EF4-FFF2-40B4-BE49-F238E27FC236}">
                <a16:creationId xmlns:a16="http://schemas.microsoft.com/office/drawing/2014/main" id="{842836D6-56C7-AEEF-0C84-97FCFF97CE7A}"/>
              </a:ext>
            </a:extLst>
          </p:cNvPr>
          <p:cNvSpPr>
            <a:spLocks noGrp="1"/>
          </p:cNvSpPr>
          <p:nvPr>
            <p:ph type="dt" sz="half" idx="10"/>
          </p:nvPr>
        </p:nvSpPr>
        <p:spPr/>
        <p:txBody>
          <a:bodyPr/>
          <a:lstStyle/>
          <a:p>
            <a:r>
              <a:rPr lang="en-US"/>
              <a:t>4/4/2025</a:t>
            </a:r>
          </a:p>
        </p:txBody>
      </p:sp>
      <p:sp>
        <p:nvSpPr>
          <p:cNvPr id="5" name="Slide Number Placeholder 4">
            <a:extLst>
              <a:ext uri="{FF2B5EF4-FFF2-40B4-BE49-F238E27FC236}">
                <a16:creationId xmlns:a16="http://schemas.microsoft.com/office/drawing/2014/main" id="{A5E6E71F-F668-F902-BE80-BA65A055FD80}"/>
              </a:ext>
            </a:extLst>
          </p:cNvPr>
          <p:cNvSpPr>
            <a:spLocks noGrp="1"/>
          </p:cNvSpPr>
          <p:nvPr>
            <p:ph type="sldNum" sz="quarter" idx="12"/>
          </p:nvPr>
        </p:nvSpPr>
        <p:spPr/>
        <p:txBody>
          <a:bodyPr/>
          <a:lstStyle/>
          <a:p>
            <a:fld id="{13E3B7D2-2C23-477A-B7E5-64419E75BE45}" type="slidenum">
              <a:rPr lang="en-US" smtClean="0"/>
              <a:t>7</a:t>
            </a:fld>
            <a:endParaRPr lang="en-US"/>
          </a:p>
        </p:txBody>
      </p:sp>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2BBF7735-FA38-0574-B07C-2AEF617D4844}"/>
                  </a:ext>
                </a:extLst>
              </p:cNvPr>
              <p:cNvSpPr txBox="1"/>
              <p:nvPr/>
            </p:nvSpPr>
            <p:spPr>
              <a:xfrm>
                <a:off x="7707524" y="921735"/>
                <a:ext cx="2743201" cy="542136"/>
              </a:xfrm>
              <a:prstGeom prst="rect">
                <a:avLst/>
              </a:prstGeom>
              <a:noFill/>
            </p:spPr>
            <p:txBody>
              <a:bodyPr wrap="square">
                <a:spAutoFit/>
              </a:bodyPr>
              <a:lstStyle/>
              <a:p>
                <a:pPr marL="0" marR="0">
                  <a:lnSpc>
                    <a:spcPct val="115000"/>
                  </a:lnSpc>
                  <a:spcAft>
                    <a:spcPts val="800"/>
                  </a:spcAft>
                  <a:buNone/>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 </a:t>
                </a:r>
                <a14:m>
                  <m:oMath xmlns:m="http://schemas.openxmlformats.org/officeDocument/2006/math">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𝑅</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c</m:t>
                        </m:r>
                      </m:sub>
                    </m:s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m:t>
                    </m:r>
                    <m:f>
                      <m:f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fPr>
                      <m:num>
                        <m:r>
                          <a:rPr lang="en-US" sz="1800" i="1" kern="100">
                            <a:effectLst/>
                            <a:latin typeface="Cambria Math" panose="02040503050406030204" pitchFamily="18" charset="0"/>
                            <a:ea typeface="Aptos" panose="020B0004020202020204" pitchFamily="34" charset="0"/>
                            <a:cs typeface="Times New Roman" panose="02020603050405020304" pitchFamily="18" charset="0"/>
                          </a:rPr>
                          <m:t>1</m:t>
                        </m:r>
                      </m:num>
                      <m:den>
                        <m:r>
                          <a:rPr lang="en-US" sz="1800" i="1" kern="100">
                            <a:effectLst/>
                            <a:latin typeface="Cambria Math" panose="02040503050406030204" pitchFamily="18" charset="0"/>
                            <a:ea typeface="Aptos" panose="020B0004020202020204" pitchFamily="34" charset="0"/>
                            <a:cs typeface="Times New Roman" panose="02020603050405020304" pitchFamily="18" charset="0"/>
                          </a:rPr>
                          <m:t>2</m:t>
                        </m:r>
                      </m:den>
                    </m:f>
                    <m:d>
                      <m:d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dPr>
                      <m:e>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 </m:t>
                            </m:r>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𝑅</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a</m:t>
                            </m:r>
                            <m:r>
                              <a:rPr lang="en-US" sz="1800" i="1" kern="100">
                                <a:effectLst/>
                                <a:latin typeface="Cambria Math" panose="02040503050406030204" pitchFamily="18" charset="0"/>
                                <a:ea typeface="Aptos" panose="020B0004020202020204" pitchFamily="34" charset="0"/>
                                <a:cs typeface="Times New Roman" panose="02020603050405020304" pitchFamily="18" charset="0"/>
                              </a:rPr>
                              <m:t>1</m:t>
                            </m:r>
                          </m:sub>
                        </m:s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 </m:t>
                        </m:r>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𝑅</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b</m:t>
                            </m:r>
                            <m:r>
                              <a:rPr lang="en-US" sz="1800" i="1" kern="100">
                                <a:effectLst/>
                                <a:latin typeface="Cambria Math" panose="02040503050406030204" pitchFamily="18" charset="0"/>
                                <a:ea typeface="Aptos" panose="020B0004020202020204" pitchFamily="34" charset="0"/>
                                <a:cs typeface="Times New Roman" panose="02020603050405020304" pitchFamily="18" charset="0"/>
                              </a:rPr>
                              <m:t>1</m:t>
                            </m:r>
                          </m:sub>
                        </m:sSub>
                      </m:e>
                    </m:d>
                  </m:oMath>
                </a14:m>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p:txBody>
          </p:sp>
        </mc:Choice>
        <mc:Fallback xmlns="">
          <p:sp>
            <p:nvSpPr>
              <p:cNvPr id="12" name="TextBox 11">
                <a:extLst>
                  <a:ext uri="{FF2B5EF4-FFF2-40B4-BE49-F238E27FC236}">
                    <a16:creationId xmlns:a16="http://schemas.microsoft.com/office/drawing/2014/main" id="{2BBF7735-FA38-0574-B07C-2AEF617D4844}"/>
                  </a:ext>
                </a:extLst>
              </p:cNvPr>
              <p:cNvSpPr txBox="1">
                <a:spLocks noRot="1" noChangeAspect="1" noMove="1" noResize="1" noEditPoints="1" noAdjustHandles="1" noChangeArrowheads="1" noChangeShapeType="1" noTextEdit="1"/>
              </p:cNvSpPr>
              <p:nvPr/>
            </p:nvSpPr>
            <p:spPr>
              <a:xfrm>
                <a:off x="7707524" y="921735"/>
                <a:ext cx="2743201" cy="542136"/>
              </a:xfrm>
              <a:prstGeom prst="rect">
                <a:avLst/>
              </a:prstGeom>
              <a:blipFill>
                <a:blip r:embed="rId2"/>
                <a:stretch>
                  <a:fillRect b="-1124"/>
                </a:stretch>
              </a:blipFill>
            </p:spPr>
            <p:txBody>
              <a:bodyPr/>
              <a:lstStyle/>
              <a:p>
                <a:r>
                  <a:rPr lang="en-US">
                    <a:noFill/>
                  </a:rPr>
                  <a:t> </a:t>
                </a:r>
              </a:p>
            </p:txBody>
          </p:sp>
        </mc:Fallback>
      </mc:AlternateContent>
      <p:sp>
        <p:nvSpPr>
          <p:cNvPr id="15" name="TextBox 14">
            <a:extLst>
              <a:ext uri="{FF2B5EF4-FFF2-40B4-BE49-F238E27FC236}">
                <a16:creationId xmlns:a16="http://schemas.microsoft.com/office/drawing/2014/main" id="{346638B7-8761-FBCF-21D1-001F3D1EF0FB}"/>
              </a:ext>
            </a:extLst>
          </p:cNvPr>
          <p:cNvSpPr txBox="1"/>
          <p:nvPr/>
        </p:nvSpPr>
        <p:spPr>
          <a:xfrm>
            <a:off x="7994822" y="552403"/>
            <a:ext cx="1671611" cy="369332"/>
          </a:xfrm>
          <a:prstGeom prst="rect">
            <a:avLst/>
          </a:prstGeom>
          <a:noFill/>
        </p:spPr>
        <p:txBody>
          <a:bodyPr wrap="none" rtlCol="0">
            <a:spAutoFit/>
          </a:bodyPr>
          <a:lstStyle/>
          <a:p>
            <a:r>
              <a:rPr lang="en-US" dirty="0"/>
              <a:t>If we choose …</a:t>
            </a:r>
          </a:p>
        </p:txBody>
      </p:sp>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id="{E8685316-4ED5-8269-6F81-9EBCE33FBD42}"/>
                  </a:ext>
                </a:extLst>
              </p:cNvPr>
              <p:cNvSpPr txBox="1"/>
              <p:nvPr/>
            </p:nvSpPr>
            <p:spPr>
              <a:xfrm>
                <a:off x="5940512" y="1463871"/>
                <a:ext cx="6098058" cy="1490280"/>
              </a:xfrm>
              <a:prstGeom prst="rect">
                <a:avLst/>
              </a:prstGeom>
              <a:noFill/>
            </p:spPr>
            <p:txBody>
              <a:bodyPr wrap="square">
                <a:spAutoFit/>
              </a:bodyPr>
              <a:lstStyle/>
              <a:p>
                <a:pPr marL="0" marR="0">
                  <a:lnSpc>
                    <a:spcPct val="115000"/>
                  </a:lnSpc>
                  <a:spcAft>
                    <a:spcPts val="800"/>
                  </a:spcAft>
                  <a:buNone/>
                </a:pPr>
                <a14:m>
                  <m:oMathPara xmlns:m="http://schemas.openxmlformats.org/officeDocument/2006/math">
                    <m:oMathParaPr>
                      <m:jc m:val="centerGroup"/>
                    </m:oMathParaPr>
                    <m:oMath xmlns:m="http://schemas.openxmlformats.org/officeDocument/2006/math">
                      <m:sSub>
                        <m:sSubPr>
                          <m:ctrlPr>
                            <a:rPr lang="en-US" sz="1800" i="1" kern="100" smtClean="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𝑅</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a</m:t>
                          </m:r>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𝑐</m:t>
                          </m:r>
                        </m:sub>
                      </m:sSub>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m:t>
                          </m:r>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𝑅</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a</m:t>
                          </m:r>
                          <m:r>
                            <a:rPr lang="en-US" sz="1800" i="1" kern="100">
                              <a:effectLst/>
                              <a:latin typeface="Cambria Math" panose="02040503050406030204" pitchFamily="18" charset="0"/>
                              <a:ea typeface="Aptos" panose="020B0004020202020204" pitchFamily="34" charset="0"/>
                              <a:cs typeface="Times New Roman" panose="02020603050405020304" pitchFamily="18" charset="0"/>
                            </a:rPr>
                            <m:t>1</m:t>
                          </m:r>
                        </m:sub>
                      </m:s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m:t>
                      </m:r>
                      <m:f>
                        <m:f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fPr>
                        <m:num>
                          <m:r>
                            <a:rPr lang="en-US" sz="1800" i="1" kern="100">
                              <a:effectLst/>
                              <a:latin typeface="Cambria Math" panose="02040503050406030204" pitchFamily="18" charset="0"/>
                              <a:ea typeface="Aptos" panose="020B0004020202020204" pitchFamily="34" charset="0"/>
                              <a:cs typeface="Times New Roman" panose="02020603050405020304" pitchFamily="18" charset="0"/>
                            </a:rPr>
                            <m:t>1</m:t>
                          </m:r>
                        </m:num>
                        <m:den>
                          <m:r>
                            <a:rPr lang="en-US" sz="1800" i="1" kern="100">
                              <a:effectLst/>
                              <a:latin typeface="Cambria Math" panose="02040503050406030204" pitchFamily="18" charset="0"/>
                              <a:ea typeface="Aptos" panose="020B0004020202020204" pitchFamily="34" charset="0"/>
                              <a:cs typeface="Times New Roman" panose="02020603050405020304" pitchFamily="18" charset="0"/>
                            </a:rPr>
                            <m:t>2</m:t>
                          </m:r>
                        </m:den>
                      </m:f>
                      <m:d>
                        <m:d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dPr>
                        <m:e>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 </m:t>
                              </m:r>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𝑅</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a</m:t>
                              </m:r>
                              <m:r>
                                <a:rPr lang="en-US" sz="1800" i="1" kern="100">
                                  <a:effectLst/>
                                  <a:latin typeface="Cambria Math" panose="02040503050406030204" pitchFamily="18" charset="0"/>
                                  <a:ea typeface="Aptos" panose="020B0004020202020204" pitchFamily="34" charset="0"/>
                                  <a:cs typeface="Times New Roman" panose="02020603050405020304" pitchFamily="18" charset="0"/>
                                </a:rPr>
                                <m:t>1</m:t>
                              </m:r>
                            </m:sub>
                          </m:s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 </m:t>
                          </m:r>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𝑅</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b</m:t>
                              </m:r>
                              <m:r>
                                <a:rPr lang="en-US" sz="1800" i="1" kern="100">
                                  <a:effectLst/>
                                  <a:latin typeface="Cambria Math" panose="02040503050406030204" pitchFamily="18" charset="0"/>
                                  <a:ea typeface="Aptos" panose="020B0004020202020204" pitchFamily="34" charset="0"/>
                                  <a:cs typeface="Times New Roman" panose="02020603050405020304" pitchFamily="18" charset="0"/>
                                </a:rPr>
                                <m:t>1</m:t>
                              </m:r>
                            </m:sub>
                          </m:sSub>
                        </m:e>
                      </m:d>
                      <m:r>
                        <a:rPr lang="en-US" sz="1800" i="1" kern="100">
                          <a:effectLst/>
                          <a:latin typeface="Cambria Math" panose="02040503050406030204" pitchFamily="18" charset="0"/>
                          <a:ea typeface="Aptos" panose="020B0004020202020204" pitchFamily="34" charset="0"/>
                          <a:cs typeface="Times New Roman" panose="02020603050405020304" pitchFamily="18" charset="0"/>
                        </a:rPr>
                        <m:t>=</m:t>
                      </m:r>
                      <m:f>
                        <m:f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fPr>
                        <m:num>
                          <m:r>
                            <a:rPr lang="en-US" sz="1800" i="1" kern="100">
                              <a:effectLst/>
                              <a:latin typeface="Cambria Math" panose="02040503050406030204" pitchFamily="18" charset="0"/>
                              <a:ea typeface="Aptos" panose="020B0004020202020204" pitchFamily="34" charset="0"/>
                              <a:cs typeface="Times New Roman" panose="02020603050405020304" pitchFamily="18" charset="0"/>
                            </a:rPr>
                            <m:t>1</m:t>
                          </m:r>
                        </m:num>
                        <m:den>
                          <m:r>
                            <a:rPr lang="en-US" sz="1800" i="1" kern="100">
                              <a:effectLst/>
                              <a:latin typeface="Cambria Math" panose="02040503050406030204" pitchFamily="18" charset="0"/>
                              <a:ea typeface="Aptos" panose="020B0004020202020204" pitchFamily="34" charset="0"/>
                              <a:cs typeface="Times New Roman" panose="02020603050405020304" pitchFamily="18" charset="0"/>
                            </a:rPr>
                            <m:t>2</m:t>
                          </m:r>
                        </m:den>
                      </m:f>
                      <m:d>
                        <m:d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dPr>
                        <m:e>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 </m:t>
                              </m:r>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𝑅</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a</m:t>
                              </m:r>
                              <m:r>
                                <a:rPr lang="en-US" sz="1800" i="1" kern="100">
                                  <a:effectLst/>
                                  <a:latin typeface="Cambria Math" panose="02040503050406030204" pitchFamily="18" charset="0"/>
                                  <a:ea typeface="Aptos" panose="020B0004020202020204" pitchFamily="34" charset="0"/>
                                  <a:cs typeface="Times New Roman" panose="02020603050405020304" pitchFamily="18" charset="0"/>
                                </a:rPr>
                                <m:t>1</m:t>
                              </m:r>
                            </m:sub>
                          </m:s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 </m:t>
                          </m:r>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𝑅</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b</m:t>
                              </m:r>
                              <m:r>
                                <a:rPr lang="en-US" sz="1800" i="1" kern="100">
                                  <a:effectLst/>
                                  <a:latin typeface="Cambria Math" panose="02040503050406030204" pitchFamily="18" charset="0"/>
                                  <a:ea typeface="Aptos" panose="020B0004020202020204" pitchFamily="34" charset="0"/>
                                  <a:cs typeface="Times New Roman" panose="02020603050405020304" pitchFamily="18" charset="0"/>
                                </a:rPr>
                                <m:t>1</m:t>
                              </m:r>
                            </m:sub>
                          </m:sSub>
                        </m:e>
                      </m:d>
                    </m:oMath>
                  </m:oMathPara>
                </a14:m>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14:m>
                  <m:oMathPara xmlns:m="http://schemas.openxmlformats.org/officeDocument/2006/math">
                    <m:oMathParaPr>
                      <m:jc m:val="centerGroup"/>
                    </m:oMathParaPr>
                    <m:oMath xmlns:m="http://schemas.openxmlformats.org/officeDocument/2006/math">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𝑅</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b</m:t>
                          </m:r>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𝑐</m:t>
                          </m:r>
                        </m:sub>
                      </m:s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𝑅</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b</m:t>
                          </m:r>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1</m:t>
                          </m:r>
                        </m:sub>
                      </m:s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m:t>
                      </m:r>
                      <m:f>
                        <m:f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fPr>
                        <m:num>
                          <m:r>
                            <a:rPr lang="en-US" sz="1800" i="1" kern="100">
                              <a:effectLst/>
                              <a:latin typeface="Cambria Math" panose="02040503050406030204" pitchFamily="18" charset="0"/>
                              <a:ea typeface="Aptos" panose="020B0004020202020204" pitchFamily="34" charset="0"/>
                              <a:cs typeface="Times New Roman" panose="02020603050405020304" pitchFamily="18" charset="0"/>
                            </a:rPr>
                            <m:t>1</m:t>
                          </m:r>
                        </m:num>
                        <m:den>
                          <m:r>
                            <a:rPr lang="en-US" sz="1800" i="1" kern="100">
                              <a:effectLst/>
                              <a:latin typeface="Cambria Math" panose="02040503050406030204" pitchFamily="18" charset="0"/>
                              <a:ea typeface="Aptos" panose="020B0004020202020204" pitchFamily="34" charset="0"/>
                              <a:cs typeface="Times New Roman" panose="02020603050405020304" pitchFamily="18" charset="0"/>
                            </a:rPr>
                            <m:t>2</m:t>
                          </m:r>
                        </m:den>
                      </m:f>
                      <m:d>
                        <m:d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dPr>
                        <m:e>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 </m:t>
                              </m:r>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𝑅</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a</m:t>
                              </m:r>
                              <m:r>
                                <a:rPr lang="en-US" sz="1800" i="1" kern="100">
                                  <a:effectLst/>
                                  <a:latin typeface="Cambria Math" panose="02040503050406030204" pitchFamily="18" charset="0"/>
                                  <a:ea typeface="Aptos" panose="020B0004020202020204" pitchFamily="34" charset="0"/>
                                  <a:cs typeface="Times New Roman" panose="02020603050405020304" pitchFamily="18" charset="0"/>
                                </a:rPr>
                                <m:t>1</m:t>
                              </m:r>
                            </m:sub>
                          </m:s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 </m:t>
                          </m:r>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𝑅</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b</m:t>
                              </m:r>
                              <m:r>
                                <a:rPr lang="en-US" sz="1800" i="1" kern="100">
                                  <a:effectLst/>
                                  <a:latin typeface="Cambria Math" panose="02040503050406030204" pitchFamily="18" charset="0"/>
                                  <a:ea typeface="Aptos" panose="020B0004020202020204" pitchFamily="34" charset="0"/>
                                  <a:cs typeface="Times New Roman" panose="02020603050405020304" pitchFamily="18" charset="0"/>
                                </a:rPr>
                                <m:t>1</m:t>
                              </m:r>
                            </m:sub>
                          </m:sSub>
                        </m:e>
                      </m:d>
                      <m:r>
                        <a:rPr lang="en-US" sz="1800" i="1" kern="100">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fPr>
                        <m:num>
                          <m:r>
                            <a:rPr lang="en-US" sz="1800" i="1" kern="100">
                              <a:effectLst/>
                              <a:latin typeface="Cambria Math" panose="02040503050406030204" pitchFamily="18" charset="0"/>
                              <a:ea typeface="Aptos" panose="020B0004020202020204" pitchFamily="34" charset="0"/>
                              <a:cs typeface="Times New Roman" panose="02020603050405020304" pitchFamily="18" charset="0"/>
                            </a:rPr>
                            <m:t>1</m:t>
                          </m:r>
                        </m:num>
                        <m:den>
                          <m:r>
                            <a:rPr lang="en-US" sz="1800" i="1" kern="100">
                              <a:effectLst/>
                              <a:latin typeface="Cambria Math" panose="02040503050406030204" pitchFamily="18" charset="0"/>
                              <a:ea typeface="Aptos" panose="020B0004020202020204" pitchFamily="34" charset="0"/>
                              <a:cs typeface="Times New Roman" panose="02020603050405020304" pitchFamily="18" charset="0"/>
                            </a:rPr>
                            <m:t>2</m:t>
                          </m:r>
                        </m:den>
                      </m:f>
                      <m:d>
                        <m:d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dPr>
                        <m:e>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 </m:t>
                              </m:r>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𝑅</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b</m:t>
                              </m:r>
                              <m:r>
                                <a:rPr lang="en-US" sz="1800" i="1" kern="100">
                                  <a:effectLst/>
                                  <a:latin typeface="Cambria Math" panose="02040503050406030204" pitchFamily="18" charset="0"/>
                                  <a:ea typeface="Aptos" panose="020B0004020202020204" pitchFamily="34" charset="0"/>
                                  <a:cs typeface="Times New Roman" panose="02020603050405020304" pitchFamily="18" charset="0"/>
                                </a:rPr>
                                <m:t>1</m:t>
                              </m:r>
                            </m:sub>
                          </m:s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 </m:t>
                          </m:r>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𝑅</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a</m:t>
                              </m:r>
                              <m:r>
                                <a:rPr lang="en-US" sz="1800" i="1" kern="100">
                                  <a:effectLst/>
                                  <a:latin typeface="Cambria Math" panose="02040503050406030204" pitchFamily="18" charset="0"/>
                                  <a:ea typeface="Aptos" panose="020B0004020202020204" pitchFamily="34" charset="0"/>
                                  <a:cs typeface="Times New Roman" panose="02020603050405020304" pitchFamily="18" charset="0"/>
                                </a:rPr>
                                <m:t>1</m:t>
                              </m:r>
                            </m:sub>
                          </m:sSub>
                        </m:e>
                      </m:d>
                      <m:r>
                        <a:rPr lang="en-US" sz="1800" i="1" kern="100">
                          <a:effectLst/>
                          <a:latin typeface="Cambria Math" panose="02040503050406030204" pitchFamily="18" charset="0"/>
                          <a:ea typeface="Aptos" panose="020B0004020202020204" pitchFamily="34" charset="0"/>
                          <a:cs typeface="Times New Roman" panose="02020603050405020304" pitchFamily="18" charset="0"/>
                        </a:rPr>
                        <m:t>= −</m:t>
                      </m:r>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𝑅</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a</m:t>
                          </m:r>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𝑐</m:t>
                          </m:r>
                        </m:sub>
                      </m:sSub>
                    </m:oMath>
                  </m:oMathPara>
                </a14:m>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p:txBody>
          </p:sp>
        </mc:Choice>
        <mc:Fallback xmlns="">
          <p:sp>
            <p:nvSpPr>
              <p:cNvPr id="22" name="TextBox 21">
                <a:extLst>
                  <a:ext uri="{FF2B5EF4-FFF2-40B4-BE49-F238E27FC236}">
                    <a16:creationId xmlns:a16="http://schemas.microsoft.com/office/drawing/2014/main" id="{E8685316-4ED5-8269-6F81-9EBCE33FBD42}"/>
                  </a:ext>
                </a:extLst>
              </p:cNvPr>
              <p:cNvSpPr txBox="1">
                <a:spLocks noRot="1" noChangeAspect="1" noMove="1" noResize="1" noEditPoints="1" noAdjustHandles="1" noChangeArrowheads="1" noChangeShapeType="1" noTextEdit="1"/>
              </p:cNvSpPr>
              <p:nvPr/>
            </p:nvSpPr>
            <p:spPr>
              <a:xfrm>
                <a:off x="5940512" y="1463871"/>
                <a:ext cx="6098058" cy="1490280"/>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5" name="TextBox 24">
                <a:extLst>
                  <a:ext uri="{FF2B5EF4-FFF2-40B4-BE49-F238E27FC236}">
                    <a16:creationId xmlns:a16="http://schemas.microsoft.com/office/drawing/2014/main" id="{A881129A-CF66-C6E6-91D4-785C21AC9199}"/>
                  </a:ext>
                </a:extLst>
              </p:cNvPr>
              <p:cNvSpPr txBox="1"/>
              <p:nvPr/>
            </p:nvSpPr>
            <p:spPr>
              <a:xfrm>
                <a:off x="5866962" y="4319633"/>
                <a:ext cx="6424323" cy="369332"/>
              </a:xfrm>
              <a:prstGeom prst="rect">
                <a:avLst/>
              </a:prstGeom>
              <a:noFill/>
            </p:spPr>
            <p:txBody>
              <a:bodyPr wrap="none" rtlCol="0">
                <a:spAutoFit/>
              </a:bodyPr>
              <a:lstStyle/>
              <a:p>
                <a:r>
                  <a:rPr lang="en-US" dirty="0"/>
                  <a:t>With this assumption and choice of </a:t>
                </a:r>
                <a14:m>
                  <m:oMath xmlns:m="http://schemas.openxmlformats.org/officeDocument/2006/math">
                    <m:sSub>
                      <m:sSubPr>
                        <m:ctrlPr>
                          <a:rPr lang="en-US" sz="1800" i="1" kern="100" smtClean="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𝑅</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c</m:t>
                        </m:r>
                      </m:sub>
                    </m:sSub>
                  </m:oMath>
                </a14:m>
                <a:r>
                  <a:rPr lang="en-US" dirty="0"/>
                  <a:t> the cm model becomes </a:t>
                </a:r>
              </a:p>
            </p:txBody>
          </p:sp>
        </mc:Choice>
        <mc:Fallback xmlns="">
          <p:sp>
            <p:nvSpPr>
              <p:cNvPr id="25" name="TextBox 24">
                <a:extLst>
                  <a:ext uri="{FF2B5EF4-FFF2-40B4-BE49-F238E27FC236}">
                    <a16:creationId xmlns:a16="http://schemas.microsoft.com/office/drawing/2014/main" id="{A881129A-CF66-C6E6-91D4-785C21AC9199}"/>
                  </a:ext>
                </a:extLst>
              </p:cNvPr>
              <p:cNvSpPr txBox="1">
                <a:spLocks noRot="1" noChangeAspect="1" noMove="1" noResize="1" noEditPoints="1" noAdjustHandles="1" noChangeArrowheads="1" noChangeShapeType="1" noTextEdit="1"/>
              </p:cNvSpPr>
              <p:nvPr/>
            </p:nvSpPr>
            <p:spPr>
              <a:xfrm>
                <a:off x="5866962" y="4319633"/>
                <a:ext cx="6424323" cy="369332"/>
              </a:xfrm>
              <a:prstGeom prst="rect">
                <a:avLst/>
              </a:prstGeom>
              <a:blipFill>
                <a:blip r:embed="rId4"/>
                <a:stretch>
                  <a:fillRect l="-759" t="-8333" b="-28333"/>
                </a:stretch>
              </a:blipFill>
            </p:spPr>
            <p:txBody>
              <a:bodyPr/>
              <a:lstStyle/>
              <a:p>
                <a:r>
                  <a:rPr lang="en-US">
                    <a:noFill/>
                  </a:rPr>
                  <a:t> </a:t>
                </a:r>
              </a:p>
            </p:txBody>
          </p:sp>
        </mc:Fallback>
      </mc:AlternateContent>
      <p:sp>
        <p:nvSpPr>
          <p:cNvPr id="26" name="TextBox 25">
            <a:extLst>
              <a:ext uri="{FF2B5EF4-FFF2-40B4-BE49-F238E27FC236}">
                <a16:creationId xmlns:a16="http://schemas.microsoft.com/office/drawing/2014/main" id="{10F1481F-317C-DBBA-4912-BBEBB0B42ECE}"/>
              </a:ext>
            </a:extLst>
          </p:cNvPr>
          <p:cNvSpPr txBox="1"/>
          <p:nvPr/>
        </p:nvSpPr>
        <p:spPr>
          <a:xfrm>
            <a:off x="8533367" y="5912908"/>
            <a:ext cx="2263184" cy="369332"/>
          </a:xfrm>
          <a:prstGeom prst="rect">
            <a:avLst/>
          </a:prstGeom>
          <a:noFill/>
        </p:spPr>
        <p:txBody>
          <a:bodyPr wrap="none" rtlCol="0">
            <a:spAutoFit/>
          </a:bodyPr>
          <a:lstStyle/>
          <a:p>
            <a:r>
              <a:rPr lang="en-US" dirty="0"/>
              <a:t>Linkage to DM model</a:t>
            </a:r>
          </a:p>
        </p:txBody>
      </p:sp>
      <p:cxnSp>
        <p:nvCxnSpPr>
          <p:cNvPr id="28" name="Straight Arrow Connector 27">
            <a:extLst>
              <a:ext uri="{FF2B5EF4-FFF2-40B4-BE49-F238E27FC236}">
                <a16:creationId xmlns:a16="http://schemas.microsoft.com/office/drawing/2014/main" id="{6D848837-0A69-15E4-8211-538CDC6493DD}"/>
              </a:ext>
            </a:extLst>
          </p:cNvPr>
          <p:cNvCxnSpPr>
            <a:cxnSpLocks/>
            <a:stCxn id="26" idx="1"/>
          </p:cNvCxnSpPr>
          <p:nvPr/>
        </p:nvCxnSpPr>
        <p:spPr>
          <a:xfrm flipH="1" flipV="1">
            <a:off x="8254314" y="5677088"/>
            <a:ext cx="279053" cy="420486"/>
          </a:xfrm>
          <a:prstGeom prst="straightConnector1">
            <a:avLst/>
          </a:prstGeom>
          <a:ln w="57150">
            <a:tailEnd type="triangle"/>
          </a:ln>
        </p:spPr>
        <p:style>
          <a:lnRef idx="2">
            <a:schemeClr val="accent1"/>
          </a:lnRef>
          <a:fillRef idx="0">
            <a:schemeClr val="accent1"/>
          </a:fillRef>
          <a:effectRef idx="1">
            <a:schemeClr val="accent1"/>
          </a:effectRef>
          <a:fontRef idx="minor">
            <a:schemeClr val="tx1"/>
          </a:fontRef>
        </p:style>
      </p:cxnSp>
      <p:sp>
        <p:nvSpPr>
          <p:cNvPr id="32" name="TextBox 31">
            <a:extLst>
              <a:ext uri="{FF2B5EF4-FFF2-40B4-BE49-F238E27FC236}">
                <a16:creationId xmlns:a16="http://schemas.microsoft.com/office/drawing/2014/main" id="{3EA16B30-84BF-CB83-DFBF-B8420EE1FFD2}"/>
              </a:ext>
            </a:extLst>
          </p:cNvPr>
          <p:cNvSpPr txBox="1"/>
          <p:nvPr/>
        </p:nvSpPr>
        <p:spPr>
          <a:xfrm>
            <a:off x="2806095" y="5653415"/>
            <a:ext cx="2263184" cy="369332"/>
          </a:xfrm>
          <a:prstGeom prst="rect">
            <a:avLst/>
          </a:prstGeom>
          <a:noFill/>
        </p:spPr>
        <p:txBody>
          <a:bodyPr wrap="none" rtlCol="0">
            <a:spAutoFit/>
          </a:bodyPr>
          <a:lstStyle/>
          <a:p>
            <a:r>
              <a:rPr lang="en-US" dirty="0"/>
              <a:t>Linkage to DM model</a:t>
            </a:r>
          </a:p>
        </p:txBody>
      </p:sp>
      <p:cxnSp>
        <p:nvCxnSpPr>
          <p:cNvPr id="33" name="Straight Arrow Connector 32">
            <a:extLst>
              <a:ext uri="{FF2B5EF4-FFF2-40B4-BE49-F238E27FC236}">
                <a16:creationId xmlns:a16="http://schemas.microsoft.com/office/drawing/2014/main" id="{46CBC389-19F1-83E8-4DC7-88A7D5D5FA18}"/>
              </a:ext>
            </a:extLst>
          </p:cNvPr>
          <p:cNvCxnSpPr>
            <a:cxnSpLocks/>
            <a:stCxn id="32" idx="1"/>
          </p:cNvCxnSpPr>
          <p:nvPr/>
        </p:nvCxnSpPr>
        <p:spPr>
          <a:xfrm flipH="1" flipV="1">
            <a:off x="2527042" y="5417595"/>
            <a:ext cx="279053" cy="420486"/>
          </a:xfrm>
          <a:prstGeom prst="straightConnector1">
            <a:avLst/>
          </a:prstGeom>
          <a:ln w="57150">
            <a:tailEnd type="triangle"/>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35" name="TextBox 34">
                <a:extLst>
                  <a:ext uri="{FF2B5EF4-FFF2-40B4-BE49-F238E27FC236}">
                    <a16:creationId xmlns:a16="http://schemas.microsoft.com/office/drawing/2014/main" id="{BF2A8E7B-B971-3369-1A3A-0952C5549FE0}"/>
                  </a:ext>
                </a:extLst>
              </p:cNvPr>
              <p:cNvSpPr txBox="1"/>
              <p:nvPr/>
            </p:nvSpPr>
            <p:spPr>
              <a:xfrm>
                <a:off x="8155460" y="3455903"/>
                <a:ext cx="2079023" cy="934615"/>
              </a:xfrm>
              <a:prstGeom prst="rect">
                <a:avLst/>
              </a:prstGeom>
              <a:noFill/>
            </p:spPr>
            <p:txBody>
              <a:bodyPr wrap="square">
                <a:spAutoFit/>
              </a:bodyPr>
              <a:lstStyle/>
              <a:p>
                <a:pPr marL="0" marR="0">
                  <a:lnSpc>
                    <a:spcPct val="115000"/>
                  </a:lnSpc>
                  <a:spcAft>
                    <a:spcPts val="800"/>
                  </a:spcAft>
                  <a:buNone/>
                </a:pPr>
                <a14:m>
                  <m:oMathPara xmlns:m="http://schemas.openxmlformats.org/officeDocument/2006/math">
                    <m:oMathParaPr>
                      <m:jc m:val="centerGroup"/>
                    </m:oMathParaPr>
                    <m:oMath xmlns:m="http://schemas.openxmlformats.org/officeDocument/2006/math">
                      <m:d>
                        <m:dPr>
                          <m:begChr m:val="|"/>
                          <m:endChr m:val="|"/>
                          <m:ctrlPr>
                            <a:rPr lang="en-US" sz="1800" i="1" kern="100" smtClean="0">
                              <a:effectLst/>
                              <a:latin typeface="Cambria Math" panose="02040503050406030204" pitchFamily="18" charset="0"/>
                              <a:ea typeface="Aptos" panose="020B0004020202020204" pitchFamily="34" charset="0"/>
                              <a:cs typeface="Times New Roman" panose="02020603050405020304" pitchFamily="18" charset="0"/>
                            </a:rPr>
                          </m:ctrlPr>
                        </m:dPr>
                        <m:e>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𝐼</m:t>
                              </m:r>
                            </m:e>
                            <m: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𝑐𝑚</m:t>
                              </m:r>
                            </m:sub>
                          </m:sSub>
                        </m:e>
                      </m:d>
                      <m:r>
                        <a:rPr lang="en-US" sz="1800" i="1" kern="100">
                          <a:effectLst/>
                          <a:latin typeface="Cambria Math" panose="02040503050406030204" pitchFamily="18" charset="0"/>
                          <a:ea typeface="Aptos" panose="020B0004020202020204" pitchFamily="34" charset="0"/>
                          <a:cs typeface="Times New Roman" panose="02020603050405020304" pitchFamily="18" charset="0"/>
                        </a:rPr>
                        <m:t>≪</m:t>
                      </m:r>
                      <m:d>
                        <m:dPr>
                          <m:begChr m:val="|"/>
                          <m:endChr m:val="|"/>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dPr>
                        <m:e>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𝐼</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a</m:t>
                              </m:r>
                            </m:sub>
                          </m:sSub>
                        </m:e>
                      </m:d>
                      <m:r>
                        <a:rPr lang="en-US" sz="1800" i="1" kern="100">
                          <a:effectLst/>
                          <a:latin typeface="Cambria Math" panose="02040503050406030204" pitchFamily="18" charset="0"/>
                          <a:ea typeface="Aptos" panose="020B0004020202020204" pitchFamily="34" charset="0"/>
                          <a:cs typeface="Times New Roman" panose="02020603050405020304" pitchFamily="18" charset="0"/>
                        </a:rPr>
                        <m:t> </m:t>
                      </m:r>
                    </m:oMath>
                  </m:oMathPara>
                </a14:m>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14:m>
                  <m:oMathPara xmlns:m="http://schemas.openxmlformats.org/officeDocument/2006/math">
                    <m:oMathParaPr>
                      <m:jc m:val="centerGroup"/>
                    </m:oMathParaPr>
                    <m:oMath xmlns:m="http://schemas.openxmlformats.org/officeDocument/2006/math">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𝐼</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a</m:t>
                          </m:r>
                        </m:sub>
                      </m:s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𝐼</m:t>
                          </m:r>
                        </m:e>
                        <m: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𝑏</m:t>
                          </m:r>
                        </m:sub>
                      </m:sSub>
                    </m:oMath>
                  </m:oMathPara>
                </a14:m>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p:txBody>
          </p:sp>
        </mc:Choice>
        <mc:Fallback xmlns="">
          <p:sp>
            <p:nvSpPr>
              <p:cNvPr id="35" name="TextBox 34">
                <a:extLst>
                  <a:ext uri="{FF2B5EF4-FFF2-40B4-BE49-F238E27FC236}">
                    <a16:creationId xmlns:a16="http://schemas.microsoft.com/office/drawing/2014/main" id="{BF2A8E7B-B971-3369-1A3A-0952C5549FE0}"/>
                  </a:ext>
                </a:extLst>
              </p:cNvPr>
              <p:cNvSpPr txBox="1">
                <a:spLocks noRot="1" noChangeAspect="1" noMove="1" noResize="1" noEditPoints="1" noAdjustHandles="1" noChangeArrowheads="1" noChangeShapeType="1" noTextEdit="1"/>
              </p:cNvSpPr>
              <p:nvPr/>
            </p:nvSpPr>
            <p:spPr>
              <a:xfrm>
                <a:off x="8155460" y="3455903"/>
                <a:ext cx="2079023" cy="934615"/>
              </a:xfrm>
              <a:prstGeom prst="rect">
                <a:avLst/>
              </a:prstGeom>
              <a:blipFill>
                <a:blip r:embed="rId5"/>
                <a:stretch>
                  <a:fillRect/>
                </a:stretch>
              </a:blipFill>
            </p:spPr>
            <p:txBody>
              <a:bodyPr/>
              <a:lstStyle/>
              <a:p>
                <a:r>
                  <a:rPr lang="en-US">
                    <a:noFill/>
                  </a:rPr>
                  <a:t> </a:t>
                </a:r>
              </a:p>
            </p:txBody>
          </p:sp>
        </mc:Fallback>
      </mc:AlternateContent>
      <p:sp>
        <p:nvSpPr>
          <p:cNvPr id="36" name="TextBox 35">
            <a:extLst>
              <a:ext uri="{FF2B5EF4-FFF2-40B4-BE49-F238E27FC236}">
                <a16:creationId xmlns:a16="http://schemas.microsoft.com/office/drawing/2014/main" id="{41B5B308-B9FF-E18D-737D-85CEF3FC0056}"/>
              </a:ext>
            </a:extLst>
          </p:cNvPr>
          <p:cNvSpPr txBox="1"/>
          <p:nvPr/>
        </p:nvSpPr>
        <p:spPr>
          <a:xfrm>
            <a:off x="6364213" y="3008503"/>
            <a:ext cx="5429820" cy="369332"/>
          </a:xfrm>
          <a:prstGeom prst="rect">
            <a:avLst/>
          </a:prstGeom>
          <a:noFill/>
        </p:spPr>
        <p:txBody>
          <a:bodyPr wrap="none" rtlCol="0">
            <a:spAutoFit/>
          </a:bodyPr>
          <a:lstStyle/>
          <a:p>
            <a:r>
              <a:rPr lang="en-US" dirty="0"/>
              <a:t>If the CM current is much less than the phase current</a:t>
            </a:r>
          </a:p>
        </p:txBody>
      </p:sp>
      <p:pic>
        <p:nvPicPr>
          <p:cNvPr id="40" name="Picture 39" descr="A black text with a line&#10;&#10;AI-generated content may be incorrect.">
            <a:extLst>
              <a:ext uri="{FF2B5EF4-FFF2-40B4-BE49-F238E27FC236}">
                <a16:creationId xmlns:a16="http://schemas.microsoft.com/office/drawing/2014/main" id="{D581034C-86C8-60D6-E857-73D2857F2A3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30760" y="4579395"/>
            <a:ext cx="4343400" cy="838200"/>
          </a:xfrm>
          <a:prstGeom prst="rect">
            <a:avLst/>
          </a:prstGeom>
        </p:spPr>
      </p:pic>
      <p:pic>
        <p:nvPicPr>
          <p:cNvPr id="42" name="Picture 41" descr="A line with black text&#10;&#10;AI-generated content may be incorrect.">
            <a:extLst>
              <a:ext uri="{FF2B5EF4-FFF2-40B4-BE49-F238E27FC236}">
                <a16:creationId xmlns:a16="http://schemas.microsoft.com/office/drawing/2014/main" id="{EAEF2C6B-CDA9-F3AE-C243-810DAC712CF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817840" y="4918617"/>
            <a:ext cx="4343400" cy="809625"/>
          </a:xfrm>
          <a:prstGeom prst="rect">
            <a:avLst/>
          </a:prstGeom>
        </p:spPr>
      </p:pic>
      <p:pic>
        <p:nvPicPr>
          <p:cNvPr id="44" name="Picture 43" descr="A diagram of electrical circuits&#10;&#10;AI-generated content may be incorrect.">
            <a:extLst>
              <a:ext uri="{FF2B5EF4-FFF2-40B4-BE49-F238E27FC236}">
                <a16:creationId xmlns:a16="http://schemas.microsoft.com/office/drawing/2014/main" id="{D043F60B-0DF2-F93D-3A19-6CBDD7606D80}"/>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38200" y="1969431"/>
            <a:ext cx="4838700" cy="1628775"/>
          </a:xfrm>
          <a:prstGeom prst="rect">
            <a:avLst/>
          </a:prstGeom>
        </p:spPr>
      </p:pic>
    </p:spTree>
    <p:extLst>
      <p:ext uri="{BB962C8B-B14F-4D97-AF65-F5344CB8AC3E}">
        <p14:creationId xmlns:p14="http://schemas.microsoft.com/office/powerpoint/2010/main" val="707842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AC3B39-A618-5048-8EEB-20DB1C604DD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603B98E-D4FE-EF89-37A3-D8BABE7387CE}"/>
              </a:ext>
            </a:extLst>
          </p:cNvPr>
          <p:cNvSpPr>
            <a:spLocks noGrp="1"/>
          </p:cNvSpPr>
          <p:nvPr>
            <p:ph type="title"/>
          </p:nvPr>
        </p:nvSpPr>
        <p:spPr/>
        <p:txBody>
          <a:bodyPr/>
          <a:lstStyle/>
          <a:p>
            <a:r>
              <a:rPr lang="en-US" dirty="0"/>
              <a:t>Grounding Method</a:t>
            </a:r>
          </a:p>
        </p:txBody>
      </p:sp>
      <p:sp>
        <p:nvSpPr>
          <p:cNvPr id="4" name="Date Placeholder 3">
            <a:extLst>
              <a:ext uri="{FF2B5EF4-FFF2-40B4-BE49-F238E27FC236}">
                <a16:creationId xmlns:a16="http://schemas.microsoft.com/office/drawing/2014/main" id="{687B7ECF-711B-A32F-F07B-CEEA73231148}"/>
              </a:ext>
            </a:extLst>
          </p:cNvPr>
          <p:cNvSpPr>
            <a:spLocks noGrp="1"/>
          </p:cNvSpPr>
          <p:nvPr>
            <p:ph type="dt" sz="half" idx="10"/>
          </p:nvPr>
        </p:nvSpPr>
        <p:spPr/>
        <p:txBody>
          <a:bodyPr/>
          <a:lstStyle/>
          <a:p>
            <a:r>
              <a:rPr lang="en-US"/>
              <a:t>4/4/2025</a:t>
            </a:r>
          </a:p>
        </p:txBody>
      </p:sp>
      <p:sp>
        <p:nvSpPr>
          <p:cNvPr id="5" name="Slide Number Placeholder 4">
            <a:extLst>
              <a:ext uri="{FF2B5EF4-FFF2-40B4-BE49-F238E27FC236}">
                <a16:creationId xmlns:a16="http://schemas.microsoft.com/office/drawing/2014/main" id="{5D3E70FF-B3E7-A916-7BDA-D1F6C551B869}"/>
              </a:ext>
            </a:extLst>
          </p:cNvPr>
          <p:cNvSpPr>
            <a:spLocks noGrp="1"/>
          </p:cNvSpPr>
          <p:nvPr>
            <p:ph type="sldNum" sz="quarter" idx="12"/>
          </p:nvPr>
        </p:nvSpPr>
        <p:spPr/>
        <p:txBody>
          <a:bodyPr/>
          <a:lstStyle/>
          <a:p>
            <a:fld id="{13E3B7D2-2C23-477A-B7E5-64419E75BE45}" type="slidenum">
              <a:rPr lang="en-US" smtClean="0"/>
              <a:t>8</a:t>
            </a:fld>
            <a:endParaRPr lang="en-US"/>
          </a:p>
        </p:txBody>
      </p:sp>
      <p:pic>
        <p:nvPicPr>
          <p:cNvPr id="7" name="Picture 6" descr="A diagram of a ground connection&#10;&#10;AI-generated content may be incorrect.">
            <a:extLst>
              <a:ext uri="{FF2B5EF4-FFF2-40B4-BE49-F238E27FC236}">
                <a16:creationId xmlns:a16="http://schemas.microsoft.com/office/drawing/2014/main" id="{8780D89C-F189-04BA-7B1C-5CD4FCBF60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859" y="1563855"/>
            <a:ext cx="3950558" cy="2459663"/>
          </a:xfrm>
          <a:prstGeom prst="rect">
            <a:avLst/>
          </a:prstGeom>
        </p:spPr>
      </p:pic>
      <p:pic>
        <p:nvPicPr>
          <p:cNvPr id="9" name="Picture 8" descr="A diagram of a ground&#10;&#10;AI-generated content may be incorrect.">
            <a:extLst>
              <a:ext uri="{FF2B5EF4-FFF2-40B4-BE49-F238E27FC236}">
                <a16:creationId xmlns:a16="http://schemas.microsoft.com/office/drawing/2014/main" id="{2B485373-9D00-5C81-90BA-D2DB27605E7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7038" y="4566531"/>
            <a:ext cx="4260379" cy="1148866"/>
          </a:xfrm>
          <a:prstGeom prst="rect">
            <a:avLst/>
          </a:prstGeom>
        </p:spPr>
      </p:pic>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85A43DC8-1C21-9B46-9533-5E642E4D6DCC}"/>
                  </a:ext>
                </a:extLst>
              </p:cNvPr>
              <p:cNvSpPr txBox="1"/>
              <p:nvPr/>
            </p:nvSpPr>
            <p:spPr>
              <a:xfrm>
                <a:off x="5850412" y="1215144"/>
                <a:ext cx="6098058" cy="3157083"/>
              </a:xfrm>
              <a:prstGeom prst="rect">
                <a:avLst/>
              </a:prstGeom>
              <a:noFill/>
            </p:spPr>
            <p:txBody>
              <a:bodyPr wrap="square">
                <a:spAutoFit/>
              </a:bodyPr>
              <a:lstStyle/>
              <a:p>
                <a:pPr marL="0" marR="0">
                  <a:lnSpc>
                    <a:spcPct val="115000"/>
                  </a:lnSpc>
                  <a:spcAft>
                    <a:spcPts val="800"/>
                  </a:spcAft>
                  <a:buNone/>
                </a:pPr>
                <a14:m>
                  <m:oMathPara xmlns:m="http://schemas.openxmlformats.org/officeDocument/2006/math">
                    <m:oMathParaPr>
                      <m:jc m:val="centerGroup"/>
                    </m:oMathParaPr>
                    <m:oMath xmlns:m="http://schemas.openxmlformats.org/officeDocument/2006/math">
                      <m:sSub>
                        <m:sSubPr>
                          <m:ctrlPr>
                            <a:rPr lang="en-US" sz="1800" i="1" kern="100" smtClean="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𝑉</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b</m:t>
                          </m:r>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1</m:t>
                          </m:r>
                        </m:sub>
                      </m:s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=0</m:t>
                      </m:r>
                    </m:oMath>
                  </m:oMathPara>
                </a14:m>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14:m>
                  <m:oMathPara xmlns:m="http://schemas.openxmlformats.org/officeDocument/2006/math">
                    <m:oMathParaPr>
                      <m:jc m:val="centerGroup"/>
                    </m:oMathParaPr>
                    <m:oMath xmlns:m="http://schemas.openxmlformats.org/officeDocument/2006/math">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𝐼</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b</m:t>
                          </m:r>
                        </m:sub>
                      </m:s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=0</m:t>
                      </m:r>
                    </m:oMath>
                  </m:oMathPara>
                </a14:m>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14:m>
                  <m:oMathPara xmlns:m="http://schemas.openxmlformats.org/officeDocument/2006/math">
                    <m:oMathParaPr>
                      <m:jc m:val="centerGroup"/>
                    </m:oMathParaPr>
                    <m:oMath xmlns:m="http://schemas.openxmlformats.org/officeDocument/2006/math">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𝑉</m:t>
                          </m:r>
                        </m:e>
                        <m: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𝑐𝑚</m:t>
                          </m:r>
                        </m:sub>
                      </m:s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m:t>
                      </m:r>
                      <m:f>
                        <m:f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fPr>
                        <m:num>
                          <m:r>
                            <a:rPr lang="en-US" sz="1800" i="1" kern="100">
                              <a:effectLst/>
                              <a:latin typeface="Cambria Math" panose="02040503050406030204" pitchFamily="18" charset="0"/>
                              <a:ea typeface="Aptos" panose="020B0004020202020204" pitchFamily="34" charset="0"/>
                              <a:cs typeface="Times New Roman" panose="02020603050405020304" pitchFamily="18" charset="0"/>
                            </a:rPr>
                            <m:t>1</m:t>
                          </m:r>
                        </m:num>
                        <m:den>
                          <m:r>
                            <a:rPr lang="en-US" sz="1800" i="1" kern="100">
                              <a:effectLst/>
                              <a:latin typeface="Cambria Math" panose="02040503050406030204" pitchFamily="18" charset="0"/>
                              <a:ea typeface="Aptos" panose="020B0004020202020204" pitchFamily="34" charset="0"/>
                              <a:cs typeface="Times New Roman" panose="02020603050405020304" pitchFamily="18" charset="0"/>
                            </a:rPr>
                            <m:t>2</m:t>
                          </m:r>
                        </m:den>
                      </m:f>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𝑉</m:t>
                          </m:r>
                        </m:e>
                        <m: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𝑆</m:t>
                          </m:r>
                        </m:sub>
                      </m:s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m:t>
                      </m:r>
                      <m:f>
                        <m:f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fPr>
                        <m:num>
                          <m:r>
                            <a:rPr lang="en-US" sz="1800" i="1" kern="100">
                              <a:effectLst/>
                              <a:latin typeface="Cambria Math" panose="02040503050406030204" pitchFamily="18" charset="0"/>
                              <a:ea typeface="Aptos" panose="020B0004020202020204" pitchFamily="34" charset="0"/>
                              <a:cs typeface="Times New Roman" panose="02020603050405020304" pitchFamily="18" charset="0"/>
                            </a:rPr>
                            <m:t>1</m:t>
                          </m:r>
                        </m:num>
                        <m:den>
                          <m:r>
                            <a:rPr lang="en-US" sz="1800" i="1" kern="100">
                              <a:effectLst/>
                              <a:latin typeface="Cambria Math" panose="02040503050406030204" pitchFamily="18" charset="0"/>
                              <a:ea typeface="Aptos" panose="020B0004020202020204" pitchFamily="34" charset="0"/>
                              <a:cs typeface="Times New Roman" panose="02020603050405020304" pitchFamily="18" charset="0"/>
                            </a:rPr>
                            <m:t>2</m:t>
                          </m:r>
                        </m:den>
                      </m:f>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𝑉</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a</m:t>
                          </m:r>
                          <m:r>
                            <a:rPr lang="en-US" sz="1800" i="1" kern="100">
                              <a:effectLst/>
                              <a:latin typeface="Cambria Math" panose="02040503050406030204" pitchFamily="18" charset="0"/>
                              <a:ea typeface="Aptos" panose="020B0004020202020204" pitchFamily="34" charset="0"/>
                              <a:cs typeface="Times New Roman" panose="02020603050405020304" pitchFamily="18" charset="0"/>
                            </a:rPr>
                            <m:t>1</m:t>
                          </m:r>
                        </m:sub>
                      </m:s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𝑉</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n</m:t>
                          </m:r>
                          <m:r>
                            <a:rPr lang="en-US" sz="1800" i="1" kern="100">
                              <a:effectLst/>
                              <a:latin typeface="Cambria Math" panose="02040503050406030204" pitchFamily="18" charset="0"/>
                              <a:ea typeface="Aptos" panose="020B0004020202020204" pitchFamily="34" charset="0"/>
                              <a:cs typeface="Times New Roman" panose="02020603050405020304" pitchFamily="18" charset="0"/>
                            </a:rPr>
                            <m:t>1</m:t>
                          </m:r>
                        </m:sub>
                      </m:sSub>
                    </m:oMath>
                  </m:oMathPara>
                </a14:m>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14:m>
                  <m:oMathPara xmlns:m="http://schemas.openxmlformats.org/officeDocument/2006/math">
                    <m:oMathParaPr>
                      <m:jc m:val="centerGroup"/>
                    </m:oMathParaPr>
                    <m:oMath xmlns:m="http://schemas.openxmlformats.org/officeDocument/2006/math">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𝐼</m:t>
                          </m:r>
                        </m:e>
                        <m: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𝑐𝑚</m:t>
                          </m:r>
                        </m:sub>
                      </m:s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𝐼</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a</m:t>
                          </m:r>
                        </m:sub>
                      </m:sSub>
                    </m:oMath>
                  </m:oMathPara>
                </a14:m>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14:m>
                  <m:oMathPara xmlns:m="http://schemas.openxmlformats.org/officeDocument/2006/math">
                    <m:oMathParaPr>
                      <m:jc m:val="centerGroup"/>
                    </m:oMathParaPr>
                    <m:oMath xmlns:m="http://schemas.openxmlformats.org/officeDocument/2006/math">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𝐼</m:t>
                          </m:r>
                        </m:e>
                        <m: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𝑐𝑚</m:t>
                          </m:r>
                        </m:sub>
                      </m:s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𝐼</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a</m:t>
                          </m:r>
                        </m:sub>
                      </m:s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m:t>
                      </m:r>
                      <m:f>
                        <m:f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fPr>
                        <m:num>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𝑉</m:t>
                              </m:r>
                            </m:e>
                            <m: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𝑆</m:t>
                              </m:r>
                            </m:sub>
                          </m:sSub>
                        </m:num>
                        <m:den>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𝑅</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a</m:t>
                              </m:r>
                            </m:sub>
                          </m:s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m:t>
                          </m:r>
                          <m:f>
                            <m:f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fPr>
                            <m:num>
                              <m:acc>
                                <m:accPr>
                                  <m:chr m:val="̂"/>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acc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𝑗</m:t>
                                  </m:r>
                                </m:e>
                              </m:acc>
                            </m:num>
                            <m:den>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𝜔</m:t>
                              </m:r>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𝐶</m:t>
                                  </m:r>
                                </m:e>
                                <m: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𝑝</m:t>
                                  </m:r>
                                </m:sub>
                              </m:sSub>
                            </m:den>
                          </m:f>
                        </m:den>
                      </m:f>
                      <m:r>
                        <a:rPr lang="en-US" sz="1800" i="1" kern="100">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fPr>
                        <m:num>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𝑉</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cm</m:t>
                              </m:r>
                            </m:sub>
                          </m:sSub>
                        </m:num>
                        <m:den>
                          <m:f>
                            <m:f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fPr>
                            <m:num>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𝑅</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a</m:t>
                                  </m:r>
                                </m:sub>
                              </m:sSub>
                            </m:num>
                            <m:den>
                              <m:r>
                                <a:rPr lang="en-US" sz="1800" i="1" kern="100">
                                  <a:effectLst/>
                                  <a:latin typeface="Cambria Math" panose="02040503050406030204" pitchFamily="18" charset="0"/>
                                  <a:ea typeface="Aptos" panose="020B0004020202020204" pitchFamily="34" charset="0"/>
                                  <a:cs typeface="Times New Roman" panose="02020603050405020304" pitchFamily="18" charset="0"/>
                                </a:rPr>
                                <m:t>2</m:t>
                              </m:r>
                            </m:den>
                          </m:f>
                          <m:r>
                            <a:rPr lang="en-US" sz="1800" i="1" kern="100">
                              <a:effectLst/>
                              <a:latin typeface="Cambria Math" panose="02040503050406030204" pitchFamily="18" charset="0"/>
                              <a:ea typeface="Aptos" panose="020B0004020202020204" pitchFamily="34" charset="0"/>
                              <a:cs typeface="Times New Roman" panose="02020603050405020304" pitchFamily="18" charset="0"/>
                            </a:rPr>
                            <m:t>−</m:t>
                          </m:r>
                          <m:f>
                            <m:f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fPr>
                            <m:num>
                              <m:acc>
                                <m:accPr>
                                  <m:chr m:val="̂"/>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acc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𝑗</m:t>
                                  </m:r>
                                </m:e>
                              </m:acc>
                            </m:num>
                            <m:den>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𝜔</m:t>
                              </m:r>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2</m:t>
                                  </m:r>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𝐶</m:t>
                                  </m:r>
                                </m:e>
                                <m: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𝑝</m:t>
                                  </m:r>
                                </m:sub>
                              </m:sSub>
                            </m:den>
                          </m:f>
                        </m:den>
                      </m:f>
                    </m:oMath>
                  </m:oMathPara>
                </a14:m>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p:txBody>
          </p:sp>
        </mc:Choice>
        <mc:Fallback xmlns="">
          <p:sp>
            <p:nvSpPr>
              <p:cNvPr id="11" name="TextBox 10">
                <a:extLst>
                  <a:ext uri="{FF2B5EF4-FFF2-40B4-BE49-F238E27FC236}">
                    <a16:creationId xmlns:a16="http://schemas.microsoft.com/office/drawing/2014/main" id="{85A43DC8-1C21-9B46-9533-5E642E4D6DCC}"/>
                  </a:ext>
                </a:extLst>
              </p:cNvPr>
              <p:cNvSpPr txBox="1">
                <a:spLocks noRot="1" noChangeAspect="1" noMove="1" noResize="1" noEditPoints="1" noAdjustHandles="1" noChangeArrowheads="1" noChangeShapeType="1" noTextEdit="1"/>
              </p:cNvSpPr>
              <p:nvPr/>
            </p:nvSpPr>
            <p:spPr>
              <a:xfrm>
                <a:off x="5850412" y="1215144"/>
                <a:ext cx="6098058" cy="3157083"/>
              </a:xfrm>
              <a:prstGeom prst="rect">
                <a:avLst/>
              </a:prstGeom>
              <a:blipFill>
                <a:blip r:embed="rId4"/>
                <a:stretch>
                  <a:fillRect/>
                </a:stretch>
              </a:blipFill>
            </p:spPr>
            <p:txBody>
              <a:bodyPr/>
              <a:lstStyle/>
              <a:p>
                <a:r>
                  <a:rPr lang="en-US">
                    <a:noFill/>
                  </a:rPr>
                  <a:t> </a:t>
                </a:r>
              </a:p>
            </p:txBody>
          </p:sp>
        </mc:Fallback>
      </mc:AlternateContent>
      <p:sp>
        <p:nvSpPr>
          <p:cNvPr id="12" name="TextBox 11">
            <a:extLst>
              <a:ext uri="{FF2B5EF4-FFF2-40B4-BE49-F238E27FC236}">
                <a16:creationId xmlns:a16="http://schemas.microsoft.com/office/drawing/2014/main" id="{C990ADD5-E73B-CABE-F5EA-3760070838C0}"/>
              </a:ext>
            </a:extLst>
          </p:cNvPr>
          <p:cNvSpPr txBox="1"/>
          <p:nvPr/>
        </p:nvSpPr>
        <p:spPr>
          <a:xfrm>
            <a:off x="6030033" y="4899080"/>
            <a:ext cx="5738815" cy="646331"/>
          </a:xfrm>
          <a:prstGeom prst="rect">
            <a:avLst/>
          </a:prstGeom>
          <a:noFill/>
        </p:spPr>
        <p:txBody>
          <a:bodyPr wrap="none" rtlCol="0">
            <a:spAutoFit/>
          </a:bodyPr>
          <a:lstStyle/>
          <a:p>
            <a:r>
              <a:rPr lang="en-US" dirty="0"/>
              <a:t>Grounding one conductor results in a CM voltage source</a:t>
            </a:r>
          </a:p>
          <a:p>
            <a:r>
              <a:rPr lang="en-US" dirty="0"/>
              <a:t>Grounding at the neutral eliminates CM voltage source</a:t>
            </a:r>
          </a:p>
        </p:txBody>
      </p:sp>
    </p:spTree>
    <p:extLst>
      <p:ext uri="{BB962C8B-B14F-4D97-AF65-F5344CB8AC3E}">
        <p14:creationId xmlns:p14="http://schemas.microsoft.com/office/powerpoint/2010/main" val="22754888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5E57F895-709A-16F2-1747-DF0E1DA757FF}"/>
              </a:ext>
            </a:extLst>
          </p:cNvPr>
          <p:cNvSpPr/>
          <p:nvPr/>
        </p:nvSpPr>
        <p:spPr>
          <a:xfrm>
            <a:off x="7944088" y="5449000"/>
            <a:ext cx="4060984" cy="909890"/>
          </a:xfrm>
          <a:prstGeom prst="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37326E24-C92F-5B90-915A-CBEC736AD447}"/>
              </a:ext>
            </a:extLst>
          </p:cNvPr>
          <p:cNvSpPr/>
          <p:nvPr/>
        </p:nvSpPr>
        <p:spPr>
          <a:xfrm>
            <a:off x="7951708" y="2930590"/>
            <a:ext cx="4060984" cy="909890"/>
          </a:xfrm>
          <a:prstGeom prst="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5C73007-1A9E-9CC5-4C3E-53F1CA5BCA8E}"/>
              </a:ext>
            </a:extLst>
          </p:cNvPr>
          <p:cNvSpPr>
            <a:spLocks noGrp="1"/>
          </p:cNvSpPr>
          <p:nvPr>
            <p:ph type="title"/>
          </p:nvPr>
        </p:nvSpPr>
        <p:spPr/>
        <p:txBody>
          <a:bodyPr/>
          <a:lstStyle/>
          <a:p>
            <a:r>
              <a:rPr lang="en-US" dirty="0"/>
              <a:t>Multiple Current Paths – Ring Bus</a:t>
            </a:r>
          </a:p>
        </p:txBody>
      </p:sp>
      <p:sp>
        <p:nvSpPr>
          <p:cNvPr id="4" name="Date Placeholder 3">
            <a:extLst>
              <a:ext uri="{FF2B5EF4-FFF2-40B4-BE49-F238E27FC236}">
                <a16:creationId xmlns:a16="http://schemas.microsoft.com/office/drawing/2014/main" id="{D54524EF-C4E9-5452-6E8B-80D94921877B}"/>
              </a:ext>
            </a:extLst>
          </p:cNvPr>
          <p:cNvSpPr>
            <a:spLocks noGrp="1"/>
          </p:cNvSpPr>
          <p:nvPr>
            <p:ph type="dt" sz="half" idx="10"/>
          </p:nvPr>
        </p:nvSpPr>
        <p:spPr/>
        <p:txBody>
          <a:bodyPr/>
          <a:lstStyle/>
          <a:p>
            <a:r>
              <a:rPr lang="en-US"/>
              <a:t>4/4/2025</a:t>
            </a:r>
          </a:p>
        </p:txBody>
      </p:sp>
      <p:sp>
        <p:nvSpPr>
          <p:cNvPr id="5" name="Slide Number Placeholder 4">
            <a:extLst>
              <a:ext uri="{FF2B5EF4-FFF2-40B4-BE49-F238E27FC236}">
                <a16:creationId xmlns:a16="http://schemas.microsoft.com/office/drawing/2014/main" id="{AFE7D445-8BEF-3675-62E4-EC9DBCDBB6B0}"/>
              </a:ext>
            </a:extLst>
          </p:cNvPr>
          <p:cNvSpPr>
            <a:spLocks noGrp="1"/>
          </p:cNvSpPr>
          <p:nvPr>
            <p:ph type="sldNum" sz="quarter" idx="12"/>
          </p:nvPr>
        </p:nvSpPr>
        <p:spPr/>
        <p:txBody>
          <a:bodyPr/>
          <a:lstStyle/>
          <a:p>
            <a:fld id="{13E3B7D2-2C23-477A-B7E5-64419E75BE45}" type="slidenum">
              <a:rPr lang="en-US" smtClean="0"/>
              <a:t>9</a:t>
            </a:fld>
            <a:endParaRPr lang="en-US"/>
          </a:p>
        </p:txBody>
      </p:sp>
      <p:pic>
        <p:nvPicPr>
          <p:cNvPr id="6" name="Picture 5" descr="A diagram of electrical wiring&#10;&#10;AI-generated content may be incorrect.">
            <a:extLst>
              <a:ext uri="{FF2B5EF4-FFF2-40B4-BE49-F238E27FC236}">
                <a16:creationId xmlns:a16="http://schemas.microsoft.com/office/drawing/2014/main" id="{47C590FF-4AF4-75AA-07E4-123AFFBF01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8222" y="1953578"/>
            <a:ext cx="4133657" cy="2298382"/>
          </a:xfrm>
          <a:prstGeom prst="rect">
            <a:avLst/>
          </a:prstGeom>
        </p:spPr>
      </p:pic>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8A939CF8-E9E7-F679-10CC-2FEF0A9D24B7}"/>
                  </a:ext>
                </a:extLst>
              </p:cNvPr>
              <p:cNvSpPr txBox="1"/>
              <p:nvPr/>
            </p:nvSpPr>
            <p:spPr>
              <a:xfrm>
                <a:off x="5151879" y="1849756"/>
                <a:ext cx="2871981" cy="2741841"/>
              </a:xfrm>
              <a:prstGeom prst="rect">
                <a:avLst/>
              </a:prstGeom>
              <a:noFill/>
            </p:spPr>
            <p:txBody>
              <a:bodyPr wrap="square">
                <a:spAutoFit/>
              </a:bodyPr>
              <a:lstStyle/>
              <a:p>
                <a:pPr marL="0" marR="0">
                  <a:lnSpc>
                    <a:spcPct val="115000"/>
                  </a:lnSpc>
                  <a:spcAft>
                    <a:spcPts val="800"/>
                  </a:spcAft>
                  <a:buNone/>
                </a:pPr>
                <a14:m>
                  <m:oMathPara xmlns:m="http://schemas.openxmlformats.org/officeDocument/2006/math">
                    <m:oMathParaPr>
                      <m:jc m:val="centerGroup"/>
                    </m:oMathParaPr>
                    <m:oMath xmlns:m="http://schemas.openxmlformats.org/officeDocument/2006/math">
                      <m:sSub>
                        <m:sSubPr>
                          <m:ctrlPr>
                            <a:rPr lang="en-US" sz="1200" i="1" kern="100" smtClean="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𝐼</m:t>
                          </m:r>
                        </m:e>
                        <m:sub>
                          <m:r>
                            <m:rPr>
                              <m:nor/>
                            </m:rPr>
                            <a:rPr lang="en-US" sz="1200" kern="100">
                              <a:effectLst/>
                              <a:latin typeface="Cambria Math" panose="02040503050406030204" pitchFamily="18" charset="0"/>
                              <a:ea typeface="Times New Roman" panose="02020603050405020304" pitchFamily="18" charset="0"/>
                              <a:cs typeface="Times New Roman" panose="02020603050405020304" pitchFamily="18" charset="0"/>
                            </a:rPr>
                            <m:t>a</m:t>
                          </m:r>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 </m:t>
                      </m:r>
                      <m:d>
                        <m:d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dPr>
                        <m:e>
                          <m:f>
                            <m:f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2</m:t>
                                  </m:r>
                                </m:sub>
                              </m:sSub>
                            </m:num>
                            <m:den>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2</m:t>
                                  </m:r>
                                </m:sub>
                              </m:s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1</m:t>
                                  </m:r>
                                </m:sub>
                              </m:sSub>
                            </m:den>
                          </m:f>
                        </m:e>
                      </m:d>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𝐼</m:t>
                          </m:r>
                        </m:e>
                        <m:sub>
                          <m:r>
                            <m:rPr>
                              <m:nor/>
                            </m:rPr>
                            <a:rPr lang="en-US" sz="1200" kern="100">
                              <a:effectLst/>
                              <a:latin typeface="Cambria Math" panose="02040503050406030204" pitchFamily="18" charset="0"/>
                              <a:ea typeface="Times New Roman" panose="02020603050405020304" pitchFamily="18" charset="0"/>
                              <a:cs typeface="Times New Roman" panose="02020603050405020304" pitchFamily="18" charset="0"/>
                            </a:rPr>
                            <m:t>a</m:t>
                          </m:r>
                        </m:sub>
                      </m:sSub>
                    </m:oMath>
                  </m:oMathPara>
                </a14:m>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14:m>
                  <m:oMathPara xmlns:m="http://schemas.openxmlformats.org/officeDocument/2006/math">
                    <m:oMathParaPr>
                      <m:jc m:val="centerGroup"/>
                    </m:oMathParaPr>
                    <m:oMath xmlns:m="http://schemas.openxmlformats.org/officeDocument/2006/math">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𝐼</m:t>
                          </m:r>
                        </m:e>
                        <m:sub>
                          <m:r>
                            <m:rPr>
                              <m:nor/>
                            </m:rPr>
                            <a:rPr lang="en-US" sz="1200" kern="100">
                              <a:effectLst/>
                              <a:latin typeface="Cambria Math" panose="02040503050406030204" pitchFamily="18" charset="0"/>
                              <a:ea typeface="Times New Roman" panose="02020603050405020304" pitchFamily="18" charset="0"/>
                              <a:cs typeface="Times New Roman" panose="02020603050405020304" pitchFamily="18" charset="0"/>
                            </a:rPr>
                            <m:t>b</m:t>
                          </m:r>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 </m:t>
                      </m:r>
                      <m:d>
                        <m:d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dPr>
                        <m:e>
                          <m:f>
                            <m:f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3</m:t>
                                      </m:r>
                                    </m:sub>
                                  </m:s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m:t>
                                  </m:r>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2</m:t>
                                  </m:r>
                                </m:sub>
                              </m:sSub>
                            </m:num>
                            <m:den>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3</m:t>
                                      </m:r>
                                    </m:sub>
                                  </m:s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m:t>
                                  </m:r>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2</m:t>
                                  </m:r>
                                </m:sub>
                              </m:s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1</m:t>
                                  </m:r>
                                </m:sub>
                              </m:sSub>
                            </m:den>
                          </m:f>
                        </m:e>
                      </m:d>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𝐼</m:t>
                          </m:r>
                        </m:e>
                        <m:sub>
                          <m:r>
                            <m:rPr>
                              <m:nor/>
                            </m:rPr>
                            <a:rPr lang="en-US" sz="1200" kern="100">
                              <a:effectLst/>
                              <a:latin typeface="Cambria Math" panose="02040503050406030204" pitchFamily="18" charset="0"/>
                              <a:ea typeface="Times New Roman" panose="02020603050405020304" pitchFamily="18" charset="0"/>
                              <a:cs typeface="Times New Roman" panose="02020603050405020304" pitchFamily="18" charset="0"/>
                            </a:rPr>
                            <m:t>b</m:t>
                          </m:r>
                        </m:sub>
                      </m:sSub>
                    </m:oMath>
                  </m:oMathPara>
                </a14:m>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14:m>
                  <m:oMathPara xmlns:m="http://schemas.openxmlformats.org/officeDocument/2006/math">
                    <m:oMathParaPr>
                      <m:jc m:val="centerGroup"/>
                    </m:oMathParaPr>
                    <m:oMath xmlns:m="http://schemas.openxmlformats.org/officeDocument/2006/math">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𝐼</m:t>
                          </m:r>
                        </m:e>
                        <m:sub>
                          <m:r>
                            <m:rPr>
                              <m:nor/>
                            </m:rPr>
                            <a:rPr lang="en-US" sz="1200" kern="100">
                              <a:effectLst/>
                              <a:latin typeface="Cambria Math" panose="02040503050406030204" pitchFamily="18" charset="0"/>
                              <a:ea typeface="Times New Roman" panose="02020603050405020304" pitchFamily="18" charset="0"/>
                              <a:cs typeface="Times New Roman" panose="02020603050405020304" pitchFamily="18" charset="0"/>
                            </a:rPr>
                            <m:t>a</m:t>
                          </m:r>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2</m:t>
                          </m:r>
                        </m:sub>
                      </m:s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 </m:t>
                      </m:r>
                      <m:d>
                        <m:d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dPr>
                        <m:e>
                          <m:f>
                            <m:f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1</m:t>
                                  </m:r>
                                </m:sub>
                              </m:sSub>
                            </m:num>
                            <m:den>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2</m:t>
                                  </m:r>
                                </m:sub>
                              </m:s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1</m:t>
                                  </m:r>
                                </m:sub>
                              </m:sSub>
                            </m:den>
                          </m:f>
                        </m:e>
                      </m:d>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𝐼</m:t>
                          </m:r>
                        </m:e>
                        <m:sub>
                          <m:r>
                            <m:rPr>
                              <m:nor/>
                            </m:rPr>
                            <a:rPr lang="en-US" sz="1200" kern="100">
                              <a:effectLst/>
                              <a:latin typeface="Cambria Math" panose="02040503050406030204" pitchFamily="18" charset="0"/>
                              <a:ea typeface="Times New Roman" panose="02020603050405020304" pitchFamily="18" charset="0"/>
                              <a:cs typeface="Times New Roman" panose="02020603050405020304" pitchFamily="18" charset="0"/>
                            </a:rPr>
                            <m:t>a</m:t>
                          </m:r>
                        </m:sub>
                      </m:sSub>
                    </m:oMath>
                  </m:oMathPara>
                </a14:m>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14:m>
                  <m:oMathPara xmlns:m="http://schemas.openxmlformats.org/officeDocument/2006/math">
                    <m:oMathParaPr>
                      <m:jc m:val="centerGroup"/>
                    </m:oMathParaPr>
                    <m:oMath xmlns:m="http://schemas.openxmlformats.org/officeDocument/2006/math">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𝐼</m:t>
                          </m:r>
                        </m:e>
                        <m:sub>
                          <m:r>
                            <m:rPr>
                              <m:nor/>
                            </m:rPr>
                            <a:rPr lang="en-US" sz="1200" kern="100">
                              <a:effectLst/>
                              <a:latin typeface="Cambria Math" panose="02040503050406030204" pitchFamily="18" charset="0"/>
                              <a:ea typeface="Times New Roman" panose="02020603050405020304" pitchFamily="18" charset="0"/>
                              <a:cs typeface="Times New Roman" panose="02020603050405020304" pitchFamily="18" charset="0"/>
                            </a:rPr>
                            <m:t>b</m:t>
                          </m:r>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2</m:t>
                          </m:r>
                        </m:sub>
                      </m:s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 </m:t>
                      </m:r>
                      <m:d>
                        <m:d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dPr>
                        <m:e>
                          <m:f>
                            <m:f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1</m:t>
                                  </m:r>
                                </m:sub>
                              </m:sSub>
                            </m:num>
                            <m:den>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3</m:t>
                                      </m:r>
                                    </m:sub>
                                  </m:s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m:t>
                                  </m:r>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2</m:t>
                                  </m:r>
                                </m:sub>
                              </m:s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1</m:t>
                                  </m:r>
                                </m:sub>
                              </m:sSub>
                            </m:den>
                          </m:f>
                        </m:e>
                      </m:d>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𝐼</m:t>
                          </m:r>
                        </m:e>
                        <m:sub>
                          <m:r>
                            <m:rPr>
                              <m:nor/>
                            </m:rPr>
                            <a:rPr lang="en-US" sz="1200" kern="100">
                              <a:effectLst/>
                              <a:latin typeface="Cambria Math" panose="02040503050406030204" pitchFamily="18" charset="0"/>
                              <a:ea typeface="Times New Roman" panose="02020603050405020304" pitchFamily="18" charset="0"/>
                              <a:cs typeface="Times New Roman" panose="02020603050405020304" pitchFamily="18" charset="0"/>
                            </a:rPr>
                            <m:t>b</m:t>
                          </m:r>
                        </m:sub>
                      </m:sSub>
                    </m:oMath>
                  </m:oMathPara>
                </a14:m>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14:m>
                  <m:oMathPara xmlns:m="http://schemas.openxmlformats.org/officeDocument/2006/math">
                    <m:oMathParaPr>
                      <m:jc m:val="centerGroup"/>
                    </m:oMathParaPr>
                    <m:oMath xmlns:m="http://schemas.openxmlformats.org/officeDocument/2006/math">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𝐼</m:t>
                          </m:r>
                        </m:e>
                        <m:sub>
                          <m:r>
                            <m:rPr>
                              <m:nor/>
                            </m:rPr>
                            <a:rPr lang="en-US" sz="1200" kern="100">
                              <a:effectLst/>
                              <a:latin typeface="Cambria Math" panose="02040503050406030204" pitchFamily="18" charset="0"/>
                              <a:ea typeface="Times New Roman" panose="02020603050405020304" pitchFamily="18" charset="0"/>
                              <a:cs typeface="Times New Roman" panose="02020603050405020304" pitchFamily="18" charset="0"/>
                            </a:rPr>
                            <m:t>b</m:t>
                          </m:r>
                        </m:sub>
                      </m:s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𝐼</m:t>
                          </m:r>
                        </m:e>
                        <m:sub>
                          <m:r>
                            <m:rPr>
                              <m:nor/>
                            </m:rPr>
                            <a:rPr lang="en-US" sz="1200" kern="100">
                              <a:effectLst/>
                              <a:latin typeface="Cambria Math" panose="02040503050406030204" pitchFamily="18" charset="0"/>
                              <a:ea typeface="Times New Roman" panose="02020603050405020304" pitchFamily="18" charset="0"/>
                              <a:cs typeface="Times New Roman" panose="02020603050405020304" pitchFamily="18" charset="0"/>
                            </a:rPr>
                            <m:t>a</m:t>
                          </m:r>
                        </m:sub>
                      </m:sSub>
                    </m:oMath>
                  </m:oMathPara>
                </a14:m>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p:txBody>
          </p:sp>
        </mc:Choice>
        <mc:Fallback xmlns="">
          <p:sp>
            <p:nvSpPr>
              <p:cNvPr id="8" name="TextBox 7">
                <a:extLst>
                  <a:ext uri="{FF2B5EF4-FFF2-40B4-BE49-F238E27FC236}">
                    <a16:creationId xmlns:a16="http://schemas.microsoft.com/office/drawing/2014/main" id="{8A939CF8-E9E7-F679-10CC-2FEF0A9D24B7}"/>
                  </a:ext>
                </a:extLst>
              </p:cNvPr>
              <p:cNvSpPr txBox="1">
                <a:spLocks noRot="1" noChangeAspect="1" noMove="1" noResize="1" noEditPoints="1" noAdjustHandles="1" noChangeArrowheads="1" noChangeShapeType="1" noTextEdit="1"/>
              </p:cNvSpPr>
              <p:nvPr/>
            </p:nvSpPr>
            <p:spPr>
              <a:xfrm>
                <a:off x="5151879" y="1849756"/>
                <a:ext cx="2871981" cy="2741841"/>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616594CB-28EA-975E-EE8D-CE5D3E2B3E8D}"/>
                  </a:ext>
                </a:extLst>
              </p:cNvPr>
              <p:cNvSpPr txBox="1"/>
              <p:nvPr/>
            </p:nvSpPr>
            <p:spPr>
              <a:xfrm>
                <a:off x="5220555" y="4726853"/>
                <a:ext cx="2734627" cy="828432"/>
              </a:xfrm>
              <a:prstGeom prst="rect">
                <a:avLst/>
              </a:prstGeom>
              <a:noFill/>
            </p:spPr>
            <p:txBody>
              <a:bodyPr wrap="square">
                <a:spAutoFit/>
              </a:bodyPr>
              <a:lstStyle/>
              <a:p>
                <a:pPr marL="0" marR="0">
                  <a:lnSpc>
                    <a:spcPct val="115000"/>
                  </a:lnSpc>
                  <a:spcAft>
                    <a:spcPts val="800"/>
                  </a:spcAft>
                  <a:buNone/>
                </a:pPr>
                <a14:m>
                  <m:oMathPara xmlns:m="http://schemas.openxmlformats.org/officeDocument/2006/math">
                    <m:oMathParaPr>
                      <m:jc m:val="centerGroup"/>
                    </m:oMathParaPr>
                    <m:oMath xmlns:m="http://schemas.openxmlformats.org/officeDocument/2006/math">
                      <m:sSub>
                        <m:sSubPr>
                          <m:ctrlPr>
                            <a:rPr lang="en-US" sz="1400" i="1" kern="100" smtClean="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400" i="1" kern="100">
                              <a:effectLst/>
                              <a:latin typeface="Cambria Math" panose="02040503050406030204" pitchFamily="18" charset="0"/>
                              <a:ea typeface="Times New Roman" panose="02020603050405020304" pitchFamily="18" charset="0"/>
                              <a:cs typeface="Times New Roman" panose="02020603050405020304" pitchFamily="18" charset="0"/>
                            </a:rPr>
                            <m:t>𝐼</m:t>
                          </m:r>
                        </m:e>
                        <m:sub>
                          <m:r>
                            <m:rPr>
                              <m:nor/>
                            </m:rPr>
                            <a:rPr lang="en-US" sz="1400" kern="100">
                              <a:effectLst/>
                              <a:latin typeface="Cambria Math" panose="02040503050406030204" pitchFamily="18" charset="0"/>
                              <a:ea typeface="Times New Roman" panose="02020603050405020304" pitchFamily="18" charset="0"/>
                              <a:cs typeface="Times New Roman" panose="02020603050405020304" pitchFamily="18" charset="0"/>
                            </a:rPr>
                            <m:t>cm</m:t>
                          </m:r>
                          <m:r>
                            <m:rPr>
                              <m:nor/>
                            </m:rPr>
                            <a:rPr lang="en-US" sz="1400" kern="100">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1400" i="1" kern="100">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14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400" i="1" kern="100">
                              <a:effectLst/>
                              <a:latin typeface="Cambria Math" panose="02040503050406030204" pitchFamily="18" charset="0"/>
                              <a:ea typeface="Times New Roman" panose="02020603050405020304" pitchFamily="18" charset="0"/>
                              <a:cs typeface="Times New Roman" panose="02020603050405020304" pitchFamily="18" charset="0"/>
                            </a:rPr>
                            <m:t>𝐼</m:t>
                          </m:r>
                        </m:e>
                        <m:sub>
                          <m:r>
                            <m:rPr>
                              <m:nor/>
                            </m:rPr>
                            <a:rPr lang="en-US" sz="1400" kern="100">
                              <a:effectLst/>
                              <a:latin typeface="Cambria Math" panose="02040503050406030204" pitchFamily="18" charset="0"/>
                              <a:ea typeface="Times New Roman" panose="02020603050405020304" pitchFamily="18" charset="0"/>
                              <a:cs typeface="Times New Roman" panose="02020603050405020304" pitchFamily="18" charset="0"/>
                            </a:rPr>
                            <m:t>a</m:t>
                          </m:r>
                          <m:r>
                            <a:rPr lang="en-US" sz="1400" i="1" kern="100">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1400" i="1" kern="100">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14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400" i="1" kern="100">
                              <a:effectLst/>
                              <a:latin typeface="Cambria Math" panose="02040503050406030204" pitchFamily="18" charset="0"/>
                              <a:ea typeface="Times New Roman" panose="02020603050405020304" pitchFamily="18" charset="0"/>
                              <a:cs typeface="Times New Roman" panose="02020603050405020304" pitchFamily="18" charset="0"/>
                            </a:rPr>
                            <m:t>𝐼</m:t>
                          </m:r>
                        </m:e>
                        <m:sub>
                          <m:r>
                            <m:rPr>
                              <m:nor/>
                            </m:rPr>
                            <a:rPr lang="en-US" sz="1400" kern="100">
                              <a:effectLst/>
                              <a:latin typeface="Cambria Math" panose="02040503050406030204" pitchFamily="18" charset="0"/>
                              <a:ea typeface="Times New Roman" panose="02020603050405020304" pitchFamily="18" charset="0"/>
                              <a:cs typeface="Times New Roman" panose="02020603050405020304" pitchFamily="18" charset="0"/>
                            </a:rPr>
                            <m:t>b</m:t>
                          </m:r>
                          <m:r>
                            <m:rPr>
                              <m:nor/>
                            </m:rPr>
                            <a:rPr lang="en-US" sz="1400" kern="100">
                              <a:effectLst/>
                              <a:latin typeface="Cambria Math" panose="02040503050406030204" pitchFamily="18" charset="0"/>
                              <a:ea typeface="Times New Roman" panose="02020603050405020304" pitchFamily="18" charset="0"/>
                              <a:cs typeface="Times New Roman" panose="02020603050405020304" pitchFamily="18" charset="0"/>
                            </a:rPr>
                            <m:t>1</m:t>
                          </m:r>
                        </m:sub>
                      </m:sSub>
                    </m:oMath>
                  </m:oMathPara>
                </a14:m>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14:m>
                  <m:oMathPara xmlns:m="http://schemas.openxmlformats.org/officeDocument/2006/math">
                    <m:oMathParaPr>
                      <m:jc m:val="centerGroup"/>
                    </m:oMathParaPr>
                    <m:oMath xmlns:m="http://schemas.openxmlformats.org/officeDocument/2006/math">
                      <m:sSub>
                        <m:sSubPr>
                          <m:ctrlPr>
                            <a:rPr lang="en-US" sz="14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400" i="1" kern="100">
                              <a:effectLst/>
                              <a:latin typeface="Cambria Math" panose="02040503050406030204" pitchFamily="18" charset="0"/>
                              <a:ea typeface="Times New Roman" panose="02020603050405020304" pitchFamily="18" charset="0"/>
                              <a:cs typeface="Times New Roman" panose="02020603050405020304" pitchFamily="18" charset="0"/>
                            </a:rPr>
                            <m:t>𝐼</m:t>
                          </m:r>
                        </m:e>
                        <m:sub>
                          <m:r>
                            <m:rPr>
                              <m:nor/>
                            </m:rPr>
                            <a:rPr lang="en-US" sz="1400" kern="100">
                              <a:effectLst/>
                              <a:latin typeface="Cambria Math" panose="02040503050406030204" pitchFamily="18" charset="0"/>
                              <a:ea typeface="Times New Roman" panose="02020603050405020304" pitchFamily="18" charset="0"/>
                              <a:cs typeface="Times New Roman" panose="02020603050405020304" pitchFamily="18" charset="0"/>
                            </a:rPr>
                            <m:t>cm</m:t>
                          </m:r>
                          <m:r>
                            <m:rPr>
                              <m:nor/>
                            </m:rPr>
                            <a:rPr lang="en-US" sz="1400" kern="100">
                              <a:effectLst/>
                              <a:latin typeface="Cambria Math" panose="02040503050406030204" pitchFamily="18" charset="0"/>
                              <a:ea typeface="Times New Roman" panose="02020603050405020304" pitchFamily="18" charset="0"/>
                              <a:cs typeface="Times New Roman" panose="02020603050405020304" pitchFamily="18" charset="0"/>
                            </a:rPr>
                            <m:t>2</m:t>
                          </m:r>
                        </m:sub>
                      </m:sSub>
                      <m:r>
                        <a:rPr lang="en-US" sz="1400" i="1" kern="100">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14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400" i="1" kern="100">
                              <a:effectLst/>
                              <a:latin typeface="Cambria Math" panose="02040503050406030204" pitchFamily="18" charset="0"/>
                              <a:ea typeface="Times New Roman" panose="02020603050405020304" pitchFamily="18" charset="0"/>
                              <a:cs typeface="Times New Roman" panose="02020603050405020304" pitchFamily="18" charset="0"/>
                            </a:rPr>
                            <m:t>𝐼</m:t>
                          </m:r>
                        </m:e>
                        <m:sub>
                          <m:r>
                            <m:rPr>
                              <m:nor/>
                            </m:rPr>
                            <a:rPr lang="en-US" sz="1400" kern="100">
                              <a:effectLst/>
                              <a:latin typeface="Cambria Math" panose="02040503050406030204" pitchFamily="18" charset="0"/>
                              <a:ea typeface="Times New Roman" panose="02020603050405020304" pitchFamily="18" charset="0"/>
                              <a:cs typeface="Times New Roman" panose="02020603050405020304" pitchFamily="18" charset="0"/>
                            </a:rPr>
                            <m:t>a</m:t>
                          </m:r>
                          <m:r>
                            <a:rPr lang="en-US" sz="1400" i="1" kern="100">
                              <a:effectLst/>
                              <a:latin typeface="Cambria Math" panose="02040503050406030204" pitchFamily="18" charset="0"/>
                              <a:ea typeface="Times New Roman" panose="02020603050405020304" pitchFamily="18" charset="0"/>
                              <a:cs typeface="Times New Roman" panose="02020603050405020304" pitchFamily="18" charset="0"/>
                            </a:rPr>
                            <m:t>2</m:t>
                          </m:r>
                        </m:sub>
                      </m:sSub>
                      <m:r>
                        <a:rPr lang="en-US" sz="1400" i="1" kern="100">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14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400" i="1" kern="100">
                              <a:effectLst/>
                              <a:latin typeface="Cambria Math" panose="02040503050406030204" pitchFamily="18" charset="0"/>
                              <a:ea typeface="Times New Roman" panose="02020603050405020304" pitchFamily="18" charset="0"/>
                              <a:cs typeface="Times New Roman" panose="02020603050405020304" pitchFamily="18" charset="0"/>
                            </a:rPr>
                            <m:t>𝐼</m:t>
                          </m:r>
                        </m:e>
                        <m:sub>
                          <m:r>
                            <m:rPr>
                              <m:nor/>
                            </m:rPr>
                            <a:rPr lang="en-US" sz="1400" kern="100">
                              <a:effectLst/>
                              <a:latin typeface="Cambria Math" panose="02040503050406030204" pitchFamily="18" charset="0"/>
                              <a:ea typeface="Times New Roman" panose="02020603050405020304" pitchFamily="18" charset="0"/>
                              <a:cs typeface="Times New Roman" panose="02020603050405020304" pitchFamily="18" charset="0"/>
                            </a:rPr>
                            <m:t>b</m:t>
                          </m:r>
                          <m:r>
                            <m:rPr>
                              <m:nor/>
                            </m:rPr>
                            <a:rPr lang="en-US" sz="1400" kern="100">
                              <a:effectLst/>
                              <a:latin typeface="Cambria Math" panose="02040503050406030204" pitchFamily="18" charset="0"/>
                              <a:ea typeface="Times New Roman" panose="02020603050405020304" pitchFamily="18" charset="0"/>
                              <a:cs typeface="Times New Roman" panose="02020603050405020304" pitchFamily="18" charset="0"/>
                            </a:rPr>
                            <m:t>2</m:t>
                          </m:r>
                        </m:sub>
                      </m:sSub>
                    </m:oMath>
                  </m:oMathPara>
                </a14:m>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p:txBody>
          </p:sp>
        </mc:Choice>
        <mc:Fallback xmlns="">
          <p:sp>
            <p:nvSpPr>
              <p:cNvPr id="10" name="TextBox 9">
                <a:extLst>
                  <a:ext uri="{FF2B5EF4-FFF2-40B4-BE49-F238E27FC236}">
                    <a16:creationId xmlns:a16="http://schemas.microsoft.com/office/drawing/2014/main" id="{616594CB-28EA-975E-EE8D-CE5D3E2B3E8D}"/>
                  </a:ext>
                </a:extLst>
              </p:cNvPr>
              <p:cNvSpPr txBox="1">
                <a:spLocks noRot="1" noChangeAspect="1" noMove="1" noResize="1" noEditPoints="1" noAdjustHandles="1" noChangeArrowheads="1" noChangeShapeType="1" noTextEdit="1"/>
              </p:cNvSpPr>
              <p:nvPr/>
            </p:nvSpPr>
            <p:spPr>
              <a:xfrm>
                <a:off x="5220555" y="4726853"/>
                <a:ext cx="2734627" cy="828432"/>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80A85918-7638-E99B-AE31-14297D088586}"/>
                  </a:ext>
                </a:extLst>
              </p:cNvPr>
              <p:cNvSpPr txBox="1"/>
              <p:nvPr/>
            </p:nvSpPr>
            <p:spPr>
              <a:xfrm>
                <a:off x="7951708" y="1714500"/>
                <a:ext cx="4060984" cy="2272160"/>
              </a:xfrm>
              <a:prstGeom prst="rect">
                <a:avLst/>
              </a:prstGeom>
              <a:noFill/>
            </p:spPr>
            <p:txBody>
              <a:bodyPr wrap="square">
                <a:spAutoFit/>
              </a:bodyPr>
              <a:lstStyle/>
              <a:p>
                <a:pPr marL="0" marR="0">
                  <a:lnSpc>
                    <a:spcPct val="115000"/>
                  </a:lnSpc>
                  <a:spcAft>
                    <a:spcPts val="800"/>
                  </a:spcAft>
                  <a:buNone/>
                </a:pPr>
                <a14:m>
                  <m:oMathPara xmlns:m="http://schemas.openxmlformats.org/officeDocument/2006/math">
                    <m:oMathParaPr>
                      <m:jc m:val="centerGroup"/>
                    </m:oMathParaPr>
                    <m:oMath xmlns:m="http://schemas.openxmlformats.org/officeDocument/2006/math">
                      <m:sSub>
                        <m:sSubPr>
                          <m:ctrlPr>
                            <a:rPr lang="en-US" sz="1200" i="1" kern="100" smtClean="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𝐼</m:t>
                          </m:r>
                        </m:e>
                        <m:sub>
                          <m:r>
                            <m:rPr>
                              <m:nor/>
                            </m:rPr>
                            <a:rPr lang="en-US" sz="1200" kern="100">
                              <a:effectLst/>
                              <a:latin typeface="Cambria Math" panose="02040503050406030204" pitchFamily="18" charset="0"/>
                              <a:ea typeface="Times New Roman" panose="02020603050405020304" pitchFamily="18" charset="0"/>
                              <a:cs typeface="Times New Roman" panose="02020603050405020304" pitchFamily="18" charset="0"/>
                            </a:rPr>
                            <m:t>cm</m:t>
                          </m:r>
                          <m:r>
                            <m:rPr>
                              <m:nor/>
                            </m:rPr>
                            <a:rPr lang="en-US" sz="1200" kern="100">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dPr>
                        <m:e>
                          <m:f>
                            <m:f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2</m:t>
                                  </m:r>
                                </m:sub>
                              </m:sSub>
                            </m:num>
                            <m:den>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2</m:t>
                                  </m:r>
                                </m:sub>
                              </m:s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1</m:t>
                                  </m:r>
                                </m:sub>
                              </m:sSub>
                            </m:den>
                          </m:f>
                        </m:e>
                      </m:d>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𝐼</m:t>
                          </m:r>
                        </m:e>
                        <m:sub>
                          <m:r>
                            <m:rPr>
                              <m:nor/>
                            </m:rPr>
                            <a:rPr lang="en-US" sz="1200" kern="100">
                              <a:effectLst/>
                              <a:latin typeface="Cambria Math" panose="02040503050406030204" pitchFamily="18" charset="0"/>
                              <a:ea typeface="Times New Roman" panose="02020603050405020304" pitchFamily="18" charset="0"/>
                              <a:cs typeface="Times New Roman" panose="02020603050405020304" pitchFamily="18" charset="0"/>
                            </a:rPr>
                            <m:t>a</m:t>
                          </m:r>
                        </m:sub>
                      </m:s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dPr>
                        <m:e>
                          <m:f>
                            <m:f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3</m:t>
                                      </m:r>
                                    </m:sub>
                                  </m:s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m:t>
                                  </m:r>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2</m:t>
                                  </m:r>
                                </m:sub>
                              </m:sSub>
                            </m:num>
                            <m:den>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3</m:t>
                                      </m:r>
                                    </m:sub>
                                  </m:s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m:t>
                                  </m:r>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2</m:t>
                                  </m:r>
                                </m:sub>
                              </m:s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1</m:t>
                                  </m:r>
                                </m:sub>
                              </m:sSub>
                            </m:den>
                          </m:f>
                        </m:e>
                      </m:d>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𝐼</m:t>
                          </m:r>
                        </m:e>
                        <m:sub>
                          <m:r>
                            <m:rPr>
                              <m:nor/>
                            </m:rPr>
                            <a:rPr lang="en-US" sz="1200" kern="100">
                              <a:effectLst/>
                              <a:latin typeface="Cambria Math" panose="02040503050406030204" pitchFamily="18" charset="0"/>
                              <a:ea typeface="Times New Roman" panose="02020603050405020304" pitchFamily="18" charset="0"/>
                              <a:cs typeface="Times New Roman" panose="02020603050405020304" pitchFamily="18" charset="0"/>
                            </a:rPr>
                            <m:t>a</m:t>
                          </m:r>
                        </m:sub>
                      </m:sSub>
                    </m:oMath>
                  </m:oMathPara>
                </a14:m>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14:m>
                  <m:oMathPara xmlns:m="http://schemas.openxmlformats.org/officeDocument/2006/math">
                    <m:oMathParaPr>
                      <m:jc m:val="centerGroup"/>
                    </m:oMathParaPr>
                    <m:oMath xmlns:m="http://schemas.openxmlformats.org/officeDocument/2006/math">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𝐼</m:t>
                          </m:r>
                        </m:e>
                        <m:sub>
                          <m:r>
                            <m:rPr>
                              <m:nor/>
                            </m:rPr>
                            <a:rPr lang="en-US" sz="1200" kern="100">
                              <a:effectLst/>
                              <a:latin typeface="Cambria Math" panose="02040503050406030204" pitchFamily="18" charset="0"/>
                              <a:ea typeface="Times New Roman" panose="02020603050405020304" pitchFamily="18" charset="0"/>
                              <a:cs typeface="Times New Roman" panose="02020603050405020304" pitchFamily="18" charset="0"/>
                            </a:rPr>
                            <m:t>cm</m:t>
                          </m:r>
                          <m:r>
                            <m:rPr>
                              <m:nor/>
                            </m:rPr>
                            <a:rPr lang="en-US" sz="1200" kern="100">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dPr>
                        <m:e>
                          <m:f>
                            <m:f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fPr>
                            <m:num>
                              <m:d>
                                <m:d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dPr>
                                <m:e>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3</m:t>
                                          </m:r>
                                        </m:sub>
                                      </m:s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m:t>
                                      </m:r>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2</m:t>
                                      </m:r>
                                    </m:sub>
                                  </m:s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1</m:t>
                                      </m:r>
                                    </m:sub>
                                  </m:sSub>
                                </m:e>
                              </m:d>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2</m:t>
                                  </m:r>
                                </m:sub>
                              </m:s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dPr>
                                <m:e>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3</m:t>
                                          </m:r>
                                        </m:sub>
                                      </m:s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m:t>
                                      </m:r>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2</m:t>
                                      </m:r>
                                    </m:sub>
                                  </m:sSub>
                                </m:e>
                              </m:d>
                              <m:d>
                                <m:d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dPr>
                                <m:e>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2</m:t>
                                      </m:r>
                                    </m:sub>
                                  </m:s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1</m:t>
                                      </m:r>
                                    </m:sub>
                                  </m:sSub>
                                </m:e>
                              </m:d>
                            </m:num>
                            <m:den>
                              <m:d>
                                <m:d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dPr>
                                <m:e>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3</m:t>
                                          </m:r>
                                        </m:sub>
                                      </m:s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m:t>
                                      </m:r>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2</m:t>
                                      </m:r>
                                    </m:sub>
                                  </m:s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1</m:t>
                                      </m:r>
                                    </m:sub>
                                  </m:sSub>
                                </m:e>
                              </m:d>
                              <m:d>
                                <m:d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dPr>
                                <m:e>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2</m:t>
                                      </m:r>
                                    </m:sub>
                                  </m:s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1</m:t>
                                      </m:r>
                                    </m:sub>
                                  </m:sSub>
                                </m:e>
                              </m:d>
                            </m:den>
                          </m:f>
                        </m:e>
                      </m:d>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𝐼</m:t>
                          </m:r>
                        </m:e>
                        <m:sub>
                          <m:r>
                            <m:rPr>
                              <m:nor/>
                            </m:rPr>
                            <a:rPr lang="en-US" sz="1200" kern="100">
                              <a:effectLst/>
                              <a:latin typeface="Cambria Math" panose="02040503050406030204" pitchFamily="18" charset="0"/>
                              <a:ea typeface="Times New Roman" panose="02020603050405020304" pitchFamily="18" charset="0"/>
                              <a:cs typeface="Times New Roman" panose="02020603050405020304" pitchFamily="18" charset="0"/>
                            </a:rPr>
                            <m:t>a</m:t>
                          </m:r>
                        </m:sub>
                      </m:sSub>
                    </m:oMath>
                  </m:oMathPara>
                </a14:m>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14:m>
                  <m:oMathPara xmlns:m="http://schemas.openxmlformats.org/officeDocument/2006/math">
                    <m:oMathParaPr>
                      <m:jc m:val="centerGroup"/>
                    </m:oMathParaPr>
                    <m:oMath xmlns:m="http://schemas.openxmlformats.org/officeDocument/2006/math">
                      <m:sSub>
                        <m:sSubPr>
                          <m:ctrlPr>
                            <a:rPr lang="en-US"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i="1" kern="100">
                              <a:effectLst/>
                              <a:latin typeface="Cambria Math" panose="02040503050406030204" pitchFamily="18" charset="0"/>
                              <a:ea typeface="Times New Roman" panose="02020603050405020304" pitchFamily="18" charset="0"/>
                              <a:cs typeface="Times New Roman" panose="02020603050405020304" pitchFamily="18" charset="0"/>
                            </a:rPr>
                            <m:t>𝐼</m:t>
                          </m:r>
                        </m:e>
                        <m:sub>
                          <m:r>
                            <m:rPr>
                              <m:nor/>
                            </m:rPr>
                            <a:rPr lang="en-US" kern="100">
                              <a:effectLst/>
                              <a:latin typeface="Cambria Math" panose="02040503050406030204" pitchFamily="18" charset="0"/>
                              <a:ea typeface="Times New Roman" panose="02020603050405020304" pitchFamily="18" charset="0"/>
                              <a:cs typeface="Times New Roman" panose="02020603050405020304" pitchFamily="18" charset="0"/>
                            </a:rPr>
                            <m:t>cm</m:t>
                          </m:r>
                          <m:r>
                            <m:rPr>
                              <m:nor/>
                            </m:rPr>
                            <a:rPr lang="en-US" kern="100">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i="1" kern="100">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en-US" i="1" kern="100">
                              <a:effectLst/>
                              <a:latin typeface="Cambria Math" panose="02040503050406030204" pitchFamily="18" charset="0"/>
                              <a:ea typeface="Times New Roman" panose="02020603050405020304" pitchFamily="18" charset="0"/>
                              <a:cs typeface="Times New Roman" panose="02020603050405020304" pitchFamily="18" charset="0"/>
                            </a:rPr>
                          </m:ctrlPr>
                        </m:dPr>
                        <m:e>
                          <m:f>
                            <m:fPr>
                              <m:ctrlPr>
                                <a:rPr lang="en-US" i="1" kern="100">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i="1" kern="100">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i="1" kern="100">
                                      <a:effectLst/>
                                      <a:latin typeface="Cambria Math" panose="02040503050406030204" pitchFamily="18" charset="0"/>
                                      <a:ea typeface="Times New Roman" panose="02020603050405020304" pitchFamily="18" charset="0"/>
                                      <a:cs typeface="Times New Roman" panose="02020603050405020304" pitchFamily="18" charset="0"/>
                                    </a:rPr>
                                    <m:t>3</m:t>
                                  </m:r>
                                </m:sub>
                              </m:sSub>
                              <m:sSub>
                                <m:sSubPr>
                                  <m:ctrlPr>
                                    <a:rPr lang="en-US"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i="1" kern="100">
                                      <a:effectLst/>
                                      <a:latin typeface="Cambria Math" panose="02040503050406030204" pitchFamily="18" charset="0"/>
                                      <a:ea typeface="Times New Roman" panose="02020603050405020304" pitchFamily="18" charset="0"/>
                                      <a:cs typeface="Times New Roman" panose="02020603050405020304" pitchFamily="18" charset="0"/>
                                    </a:rPr>
                                    <m:t>1</m:t>
                                  </m:r>
                                </m:sub>
                              </m:sSub>
                            </m:num>
                            <m:den>
                              <m:d>
                                <m:dPr>
                                  <m:ctrlPr>
                                    <a:rPr lang="en-US" i="1" kern="100">
                                      <a:effectLst/>
                                      <a:latin typeface="Cambria Math" panose="02040503050406030204" pitchFamily="18" charset="0"/>
                                      <a:ea typeface="Times New Roman" panose="02020603050405020304" pitchFamily="18" charset="0"/>
                                      <a:cs typeface="Times New Roman" panose="02020603050405020304" pitchFamily="18" charset="0"/>
                                    </a:rPr>
                                  </m:ctrlPr>
                                </m:dPr>
                                <m:e>
                                  <m:sSub>
                                    <m:sSubPr>
                                      <m:ctrlPr>
                                        <a:rPr lang="en-US"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sSub>
                                        <m:sSubPr>
                                          <m:ctrlPr>
                                            <a:rPr lang="en-US"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i="1" kern="100">
                                              <a:effectLst/>
                                              <a:latin typeface="Cambria Math" panose="02040503050406030204" pitchFamily="18" charset="0"/>
                                              <a:ea typeface="Times New Roman" panose="02020603050405020304" pitchFamily="18" charset="0"/>
                                              <a:cs typeface="Times New Roman" panose="02020603050405020304" pitchFamily="18" charset="0"/>
                                            </a:rPr>
                                            <m:t>3</m:t>
                                          </m:r>
                                        </m:sub>
                                      </m:sSub>
                                      <m:r>
                                        <a:rPr lang="en-US" i="1" kern="100">
                                          <a:effectLst/>
                                          <a:latin typeface="Cambria Math" panose="02040503050406030204" pitchFamily="18" charset="0"/>
                                          <a:ea typeface="Times New Roman" panose="02020603050405020304" pitchFamily="18" charset="0"/>
                                          <a:cs typeface="Times New Roman" panose="02020603050405020304" pitchFamily="18" charset="0"/>
                                        </a:rPr>
                                        <m:t>+</m:t>
                                      </m:r>
                                      <m:r>
                                        <a:rPr lang="en-US"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i="1" kern="100">
                                          <a:effectLst/>
                                          <a:latin typeface="Cambria Math" panose="02040503050406030204" pitchFamily="18" charset="0"/>
                                          <a:ea typeface="Times New Roman" panose="02020603050405020304" pitchFamily="18" charset="0"/>
                                          <a:cs typeface="Times New Roman" panose="02020603050405020304" pitchFamily="18" charset="0"/>
                                        </a:rPr>
                                        <m:t>2</m:t>
                                      </m:r>
                                    </m:sub>
                                  </m:sSub>
                                  <m:r>
                                    <a:rPr lang="en-US" i="1" kern="100">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i="1" kern="100">
                                          <a:effectLst/>
                                          <a:latin typeface="Cambria Math" panose="02040503050406030204" pitchFamily="18" charset="0"/>
                                          <a:ea typeface="Times New Roman" panose="02020603050405020304" pitchFamily="18" charset="0"/>
                                          <a:cs typeface="Times New Roman" panose="02020603050405020304" pitchFamily="18" charset="0"/>
                                        </a:rPr>
                                        <m:t>1</m:t>
                                      </m:r>
                                    </m:sub>
                                  </m:sSub>
                                </m:e>
                              </m:d>
                              <m:d>
                                <m:dPr>
                                  <m:ctrlPr>
                                    <a:rPr lang="en-US" i="1" kern="100">
                                      <a:effectLst/>
                                      <a:latin typeface="Cambria Math" panose="02040503050406030204" pitchFamily="18" charset="0"/>
                                      <a:ea typeface="Times New Roman" panose="02020603050405020304" pitchFamily="18" charset="0"/>
                                      <a:cs typeface="Times New Roman" panose="02020603050405020304" pitchFamily="18" charset="0"/>
                                    </a:rPr>
                                  </m:ctrlPr>
                                </m:dPr>
                                <m:e>
                                  <m:sSub>
                                    <m:sSubPr>
                                      <m:ctrlPr>
                                        <a:rPr lang="en-US"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i="1" kern="100">
                                          <a:effectLst/>
                                          <a:latin typeface="Cambria Math" panose="02040503050406030204" pitchFamily="18" charset="0"/>
                                          <a:ea typeface="Times New Roman" panose="02020603050405020304" pitchFamily="18" charset="0"/>
                                          <a:cs typeface="Times New Roman" panose="02020603050405020304" pitchFamily="18" charset="0"/>
                                        </a:rPr>
                                        <m:t>2</m:t>
                                      </m:r>
                                    </m:sub>
                                  </m:sSub>
                                  <m:r>
                                    <a:rPr lang="en-US" i="1" kern="100">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i="1" kern="100">
                                          <a:effectLst/>
                                          <a:latin typeface="Cambria Math" panose="02040503050406030204" pitchFamily="18" charset="0"/>
                                          <a:ea typeface="Times New Roman" panose="02020603050405020304" pitchFamily="18" charset="0"/>
                                          <a:cs typeface="Times New Roman" panose="02020603050405020304" pitchFamily="18" charset="0"/>
                                        </a:rPr>
                                        <m:t>1</m:t>
                                      </m:r>
                                    </m:sub>
                                  </m:sSub>
                                </m:e>
                              </m:d>
                            </m:den>
                          </m:f>
                        </m:e>
                      </m:d>
                      <m:sSub>
                        <m:sSubPr>
                          <m:ctrlPr>
                            <a:rPr lang="en-US"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i="1" kern="100">
                              <a:effectLst/>
                              <a:latin typeface="Cambria Math" panose="02040503050406030204" pitchFamily="18" charset="0"/>
                              <a:ea typeface="Times New Roman" panose="02020603050405020304" pitchFamily="18" charset="0"/>
                              <a:cs typeface="Times New Roman" panose="02020603050405020304" pitchFamily="18" charset="0"/>
                            </a:rPr>
                            <m:t>𝐼</m:t>
                          </m:r>
                        </m:e>
                        <m:sub>
                          <m:r>
                            <m:rPr>
                              <m:nor/>
                            </m:rPr>
                            <a:rPr lang="en-US" kern="100">
                              <a:effectLst/>
                              <a:latin typeface="Cambria Math" panose="02040503050406030204" pitchFamily="18" charset="0"/>
                              <a:ea typeface="Times New Roman" panose="02020603050405020304" pitchFamily="18" charset="0"/>
                              <a:cs typeface="Times New Roman" panose="02020603050405020304" pitchFamily="18" charset="0"/>
                            </a:rPr>
                            <m:t>a</m:t>
                          </m:r>
                        </m:sub>
                      </m:sSub>
                    </m:oMath>
                  </m:oMathPara>
                </a14:m>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1200" kern="100" dirty="0">
                    <a:effectLst/>
                    <a:latin typeface="Aptos" panose="020B0004020202020204" pitchFamily="34" charset="0"/>
                    <a:ea typeface="Times New Roman" panose="02020603050405020304" pitchFamily="18" charset="0"/>
                    <a:cs typeface="Times New Roman" panose="02020603050405020304" pitchFamily="18" charset="0"/>
                  </a:rPr>
                  <a:t> </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p:txBody>
          </p:sp>
        </mc:Choice>
        <mc:Fallback xmlns="">
          <p:sp>
            <p:nvSpPr>
              <p:cNvPr id="14" name="TextBox 13">
                <a:extLst>
                  <a:ext uri="{FF2B5EF4-FFF2-40B4-BE49-F238E27FC236}">
                    <a16:creationId xmlns:a16="http://schemas.microsoft.com/office/drawing/2014/main" id="{80A85918-7638-E99B-AE31-14297D088586}"/>
                  </a:ext>
                </a:extLst>
              </p:cNvPr>
              <p:cNvSpPr txBox="1">
                <a:spLocks noRot="1" noChangeAspect="1" noMove="1" noResize="1" noEditPoints="1" noAdjustHandles="1" noChangeArrowheads="1" noChangeShapeType="1" noTextEdit="1"/>
              </p:cNvSpPr>
              <p:nvPr/>
            </p:nvSpPr>
            <p:spPr>
              <a:xfrm>
                <a:off x="7951708" y="1714500"/>
                <a:ext cx="4060984" cy="2272160"/>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F5A6D505-6A0D-D5E5-2B36-286A2F64C3FF}"/>
                  </a:ext>
                </a:extLst>
              </p:cNvPr>
              <p:cNvSpPr txBox="1"/>
              <p:nvPr/>
            </p:nvSpPr>
            <p:spPr>
              <a:xfrm>
                <a:off x="7666196" y="4286040"/>
                <a:ext cx="4632007" cy="2070310"/>
              </a:xfrm>
              <a:prstGeom prst="rect">
                <a:avLst/>
              </a:prstGeom>
              <a:noFill/>
            </p:spPr>
            <p:txBody>
              <a:bodyPr wrap="square">
                <a:spAutoFit/>
              </a:bodyPr>
              <a:lstStyle/>
              <a:p>
                <a:pPr marL="0" marR="0">
                  <a:lnSpc>
                    <a:spcPct val="115000"/>
                  </a:lnSpc>
                  <a:spcAft>
                    <a:spcPts val="800"/>
                  </a:spcAft>
                  <a:buNone/>
                </a:pPr>
                <a14:m>
                  <m:oMathPara xmlns:m="http://schemas.openxmlformats.org/officeDocument/2006/math">
                    <m:oMathParaPr>
                      <m:jc m:val="centerGroup"/>
                    </m:oMathParaPr>
                    <m:oMath xmlns:m="http://schemas.openxmlformats.org/officeDocument/2006/math">
                      <m:sSub>
                        <m:sSubPr>
                          <m:ctrlPr>
                            <a:rPr lang="en-US" sz="1200" i="1" kern="100" smtClean="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𝐼</m:t>
                          </m:r>
                        </m:e>
                        <m:sub>
                          <m:r>
                            <m:rPr>
                              <m:nor/>
                            </m:rPr>
                            <a:rPr lang="en-US" sz="1200" kern="100">
                              <a:effectLst/>
                              <a:latin typeface="Cambria Math" panose="02040503050406030204" pitchFamily="18" charset="0"/>
                              <a:ea typeface="Times New Roman" panose="02020603050405020304" pitchFamily="18" charset="0"/>
                              <a:cs typeface="Times New Roman" panose="02020603050405020304" pitchFamily="18" charset="0"/>
                            </a:rPr>
                            <m:t>cm</m:t>
                          </m:r>
                          <m:r>
                            <m:rPr>
                              <m:nor/>
                            </m:rPr>
                            <a:rPr lang="en-US" sz="1200" kern="100">
                              <a:effectLst/>
                              <a:latin typeface="Cambria Math" panose="02040503050406030204" pitchFamily="18" charset="0"/>
                              <a:ea typeface="Times New Roman" panose="02020603050405020304" pitchFamily="18" charset="0"/>
                              <a:cs typeface="Times New Roman" panose="02020603050405020304" pitchFamily="18" charset="0"/>
                            </a:rPr>
                            <m:t>2</m:t>
                          </m:r>
                        </m:sub>
                      </m:s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dPr>
                        <m:e>
                          <m:f>
                            <m:f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1</m:t>
                                  </m:r>
                                </m:sub>
                              </m:sSub>
                            </m:num>
                            <m:den>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2</m:t>
                                  </m:r>
                                </m:sub>
                              </m:s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1</m:t>
                                  </m:r>
                                </m:sub>
                              </m:sSub>
                            </m:den>
                          </m:f>
                        </m:e>
                      </m:d>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𝐼</m:t>
                          </m:r>
                        </m:e>
                        <m:sub>
                          <m:r>
                            <m:rPr>
                              <m:nor/>
                            </m:rPr>
                            <a:rPr lang="en-US" sz="1200" kern="100">
                              <a:effectLst/>
                              <a:latin typeface="Cambria Math" panose="02040503050406030204" pitchFamily="18" charset="0"/>
                              <a:ea typeface="Times New Roman" panose="02020603050405020304" pitchFamily="18" charset="0"/>
                              <a:cs typeface="Times New Roman" panose="02020603050405020304" pitchFamily="18" charset="0"/>
                            </a:rPr>
                            <m:t>a</m:t>
                          </m:r>
                        </m:sub>
                      </m:s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dPr>
                        <m:e>
                          <m:f>
                            <m:f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1</m:t>
                                  </m:r>
                                </m:sub>
                              </m:sSub>
                            </m:num>
                            <m:den>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3</m:t>
                                      </m:r>
                                    </m:sub>
                                  </m:s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m:t>
                                  </m:r>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2</m:t>
                                  </m:r>
                                </m:sub>
                              </m:s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1</m:t>
                                  </m:r>
                                </m:sub>
                              </m:sSub>
                            </m:den>
                          </m:f>
                        </m:e>
                      </m:d>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𝐼</m:t>
                          </m:r>
                        </m:e>
                        <m:sub>
                          <m:r>
                            <m:rPr>
                              <m:nor/>
                            </m:rPr>
                            <a:rPr lang="en-US" sz="1200" kern="100">
                              <a:effectLst/>
                              <a:latin typeface="Cambria Math" panose="02040503050406030204" pitchFamily="18" charset="0"/>
                              <a:ea typeface="Times New Roman" panose="02020603050405020304" pitchFamily="18" charset="0"/>
                              <a:cs typeface="Times New Roman" panose="02020603050405020304" pitchFamily="18" charset="0"/>
                            </a:rPr>
                            <m:t>a</m:t>
                          </m:r>
                        </m:sub>
                      </m:sSub>
                    </m:oMath>
                  </m:oMathPara>
                </a14:m>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14:m>
                  <m:oMathPara xmlns:m="http://schemas.openxmlformats.org/officeDocument/2006/math">
                    <m:oMathParaPr>
                      <m:jc m:val="centerGroup"/>
                    </m:oMathParaPr>
                    <m:oMath xmlns:m="http://schemas.openxmlformats.org/officeDocument/2006/math">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𝐼</m:t>
                          </m:r>
                        </m:e>
                        <m:sub>
                          <m:r>
                            <m:rPr>
                              <m:nor/>
                            </m:rPr>
                            <a:rPr lang="en-US" sz="1200" kern="100">
                              <a:effectLst/>
                              <a:latin typeface="Cambria Math" panose="02040503050406030204" pitchFamily="18" charset="0"/>
                              <a:ea typeface="Times New Roman" panose="02020603050405020304" pitchFamily="18" charset="0"/>
                              <a:cs typeface="Times New Roman" panose="02020603050405020304" pitchFamily="18" charset="0"/>
                            </a:rPr>
                            <m:t>cm</m:t>
                          </m:r>
                          <m:r>
                            <m:rPr>
                              <m:nor/>
                            </m:rPr>
                            <a:rPr lang="en-US" sz="1200" kern="100">
                              <a:effectLst/>
                              <a:latin typeface="Cambria Math" panose="02040503050406030204" pitchFamily="18" charset="0"/>
                              <a:ea typeface="Times New Roman" panose="02020603050405020304" pitchFamily="18" charset="0"/>
                              <a:cs typeface="Times New Roman" panose="02020603050405020304" pitchFamily="18" charset="0"/>
                            </a:rPr>
                            <m:t>2</m:t>
                          </m:r>
                        </m:sub>
                      </m:s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dPr>
                        <m:e>
                          <m:f>
                            <m:f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fPr>
                            <m:num>
                              <m:d>
                                <m:d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dPr>
                                <m:e>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3</m:t>
                                          </m:r>
                                        </m:sub>
                                      </m:s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m:t>
                                      </m:r>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2</m:t>
                                      </m:r>
                                    </m:sub>
                                  </m:s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1</m:t>
                                      </m:r>
                                    </m:sub>
                                  </m:sSub>
                                </m:e>
                              </m:d>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1</m:t>
                                  </m:r>
                                </m:sub>
                              </m:sSub>
                              <m:d>
                                <m:d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dPr>
                                <m:e>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2</m:t>
                                      </m:r>
                                    </m:sub>
                                  </m:s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1</m:t>
                                      </m:r>
                                    </m:sub>
                                  </m:sSub>
                                </m:e>
                              </m:d>
                            </m:num>
                            <m:den>
                              <m:d>
                                <m:d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dPr>
                                <m:e>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2</m:t>
                                      </m:r>
                                    </m:sub>
                                  </m:s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1</m:t>
                                      </m:r>
                                    </m:sub>
                                  </m:sSub>
                                </m:e>
                              </m:d>
                              <m:d>
                                <m:d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dPr>
                                <m:e>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3</m:t>
                                          </m:r>
                                        </m:sub>
                                      </m:s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m:t>
                                      </m:r>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2</m:t>
                                      </m:r>
                                    </m:sub>
                                  </m:s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1</m:t>
                                      </m:r>
                                    </m:sub>
                                  </m:sSub>
                                </m:e>
                              </m:d>
                            </m:den>
                          </m:f>
                        </m:e>
                      </m:d>
                      <m:sSub>
                        <m:sSubPr>
                          <m:ctrlP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200" i="1" kern="100">
                              <a:effectLst/>
                              <a:latin typeface="Cambria Math" panose="02040503050406030204" pitchFamily="18" charset="0"/>
                              <a:ea typeface="Times New Roman" panose="02020603050405020304" pitchFamily="18" charset="0"/>
                              <a:cs typeface="Times New Roman" panose="02020603050405020304" pitchFamily="18" charset="0"/>
                            </a:rPr>
                            <m:t>𝐼</m:t>
                          </m:r>
                        </m:e>
                        <m:sub>
                          <m:r>
                            <m:rPr>
                              <m:nor/>
                            </m:rPr>
                            <a:rPr lang="en-US" sz="1200" kern="100">
                              <a:effectLst/>
                              <a:latin typeface="Cambria Math" panose="02040503050406030204" pitchFamily="18" charset="0"/>
                              <a:ea typeface="Times New Roman" panose="02020603050405020304" pitchFamily="18" charset="0"/>
                              <a:cs typeface="Times New Roman" panose="02020603050405020304" pitchFamily="18" charset="0"/>
                            </a:rPr>
                            <m:t>a</m:t>
                          </m:r>
                        </m:sub>
                      </m:sSub>
                    </m:oMath>
                  </m:oMathPara>
                </a14:m>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14:m>
                  <m:oMathPara xmlns:m="http://schemas.openxmlformats.org/officeDocument/2006/math">
                    <m:oMathParaPr>
                      <m:jc m:val="centerGroup"/>
                    </m:oMathParaPr>
                    <m:oMath xmlns:m="http://schemas.openxmlformats.org/officeDocument/2006/math">
                      <m:sSub>
                        <m:sSubPr>
                          <m:ctrlPr>
                            <a:rPr lang="en-US" sz="18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kern="100">
                              <a:effectLst/>
                              <a:latin typeface="Cambria Math" panose="02040503050406030204" pitchFamily="18" charset="0"/>
                              <a:ea typeface="Times New Roman" panose="02020603050405020304" pitchFamily="18" charset="0"/>
                              <a:cs typeface="Times New Roman" panose="02020603050405020304" pitchFamily="18" charset="0"/>
                            </a:rPr>
                            <m:t>𝐼</m:t>
                          </m:r>
                        </m:e>
                        <m:sub>
                          <m:r>
                            <m:rPr>
                              <m:nor/>
                            </m:rPr>
                            <a:rPr lang="en-US" sz="1800" kern="100">
                              <a:effectLst/>
                              <a:latin typeface="Cambria Math" panose="02040503050406030204" pitchFamily="18" charset="0"/>
                              <a:ea typeface="Times New Roman" panose="02020603050405020304" pitchFamily="18" charset="0"/>
                              <a:cs typeface="Times New Roman" panose="02020603050405020304" pitchFamily="18" charset="0"/>
                            </a:rPr>
                            <m:t>cm</m:t>
                          </m:r>
                          <m:r>
                            <m:rPr>
                              <m:nor/>
                            </m:rPr>
                            <a:rPr lang="en-US" sz="1800" kern="100">
                              <a:effectLst/>
                              <a:latin typeface="Cambria Math" panose="02040503050406030204" pitchFamily="18" charset="0"/>
                              <a:ea typeface="Times New Roman" panose="02020603050405020304" pitchFamily="18" charset="0"/>
                              <a:cs typeface="Times New Roman" panose="02020603050405020304" pitchFamily="18" charset="0"/>
                            </a:rPr>
                            <m:t>2</m:t>
                          </m:r>
                        </m:sub>
                      </m:sSub>
                      <m:r>
                        <a:rPr lang="en-US" sz="1800" i="1" kern="100">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en-US" sz="1800" i="1" kern="100">
                              <a:effectLst/>
                              <a:latin typeface="Cambria Math" panose="02040503050406030204" pitchFamily="18" charset="0"/>
                              <a:ea typeface="Times New Roman" panose="02020603050405020304" pitchFamily="18" charset="0"/>
                              <a:cs typeface="Times New Roman" panose="02020603050405020304" pitchFamily="18" charset="0"/>
                            </a:rPr>
                          </m:ctrlPr>
                        </m:dPr>
                        <m:e>
                          <m:f>
                            <m:fPr>
                              <m:ctrlPr>
                                <a:rPr lang="en-US" sz="1800" i="1" kern="100">
                                  <a:effectLst/>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en-US" sz="18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800" i="1" kern="100">
                                      <a:effectLst/>
                                      <a:latin typeface="Cambria Math" panose="02040503050406030204" pitchFamily="18" charset="0"/>
                                      <a:ea typeface="Times New Roman" panose="02020603050405020304" pitchFamily="18" charset="0"/>
                                      <a:cs typeface="Times New Roman" panose="02020603050405020304" pitchFamily="18" charset="0"/>
                                    </a:rPr>
                                    <m:t>3</m:t>
                                  </m:r>
                                </m:sub>
                              </m:sSub>
                              <m:sSub>
                                <m:sSubPr>
                                  <m:ctrlPr>
                                    <a:rPr lang="en-US" sz="18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800" i="1" kern="100">
                                      <a:effectLst/>
                                      <a:latin typeface="Cambria Math" panose="02040503050406030204" pitchFamily="18" charset="0"/>
                                      <a:ea typeface="Times New Roman" panose="02020603050405020304" pitchFamily="18" charset="0"/>
                                      <a:cs typeface="Times New Roman" panose="02020603050405020304" pitchFamily="18" charset="0"/>
                                    </a:rPr>
                                    <m:t>1</m:t>
                                  </m:r>
                                </m:sub>
                              </m:sSub>
                            </m:num>
                            <m:den>
                              <m:d>
                                <m:dPr>
                                  <m:ctrlPr>
                                    <a:rPr lang="en-US" sz="1800" i="1" kern="100">
                                      <a:effectLst/>
                                      <a:latin typeface="Cambria Math" panose="02040503050406030204" pitchFamily="18" charset="0"/>
                                      <a:ea typeface="Times New Roman" panose="02020603050405020304" pitchFamily="18" charset="0"/>
                                      <a:cs typeface="Times New Roman" panose="02020603050405020304" pitchFamily="18" charset="0"/>
                                    </a:rPr>
                                  </m:ctrlPr>
                                </m:dPr>
                                <m:e>
                                  <m:sSub>
                                    <m:sSubPr>
                                      <m:ctrlPr>
                                        <a:rPr lang="en-US" sz="18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800" i="1" kern="100">
                                          <a:effectLst/>
                                          <a:latin typeface="Cambria Math" panose="02040503050406030204" pitchFamily="18" charset="0"/>
                                          <a:ea typeface="Times New Roman" panose="02020603050405020304" pitchFamily="18" charset="0"/>
                                          <a:cs typeface="Times New Roman" panose="02020603050405020304" pitchFamily="18" charset="0"/>
                                        </a:rPr>
                                        <m:t>2</m:t>
                                      </m:r>
                                    </m:sub>
                                  </m:sSub>
                                  <m:r>
                                    <a:rPr lang="en-US" sz="1800" i="1" kern="100">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18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800" i="1" kern="100">
                                          <a:effectLst/>
                                          <a:latin typeface="Cambria Math" panose="02040503050406030204" pitchFamily="18" charset="0"/>
                                          <a:ea typeface="Times New Roman" panose="02020603050405020304" pitchFamily="18" charset="0"/>
                                          <a:cs typeface="Times New Roman" panose="02020603050405020304" pitchFamily="18" charset="0"/>
                                        </a:rPr>
                                        <m:t>1</m:t>
                                      </m:r>
                                    </m:sub>
                                  </m:sSub>
                                </m:e>
                              </m:d>
                              <m:d>
                                <m:dPr>
                                  <m:ctrlPr>
                                    <a:rPr lang="en-US" sz="1800" i="1" kern="100">
                                      <a:effectLst/>
                                      <a:latin typeface="Cambria Math" panose="02040503050406030204" pitchFamily="18" charset="0"/>
                                      <a:ea typeface="Times New Roman" panose="02020603050405020304" pitchFamily="18" charset="0"/>
                                      <a:cs typeface="Times New Roman" panose="02020603050405020304" pitchFamily="18" charset="0"/>
                                    </a:rPr>
                                  </m:ctrlPr>
                                </m:dPr>
                                <m:e>
                                  <m:sSub>
                                    <m:sSubPr>
                                      <m:ctrlPr>
                                        <a:rPr lang="en-US" sz="18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sSub>
                                        <m:sSubPr>
                                          <m:ctrlPr>
                                            <a:rPr lang="en-US" sz="18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800" i="1" kern="100">
                                              <a:effectLst/>
                                              <a:latin typeface="Cambria Math" panose="02040503050406030204" pitchFamily="18" charset="0"/>
                                              <a:ea typeface="Times New Roman" panose="02020603050405020304" pitchFamily="18" charset="0"/>
                                              <a:cs typeface="Times New Roman" panose="02020603050405020304" pitchFamily="18" charset="0"/>
                                            </a:rPr>
                                            <m:t>3</m:t>
                                          </m:r>
                                        </m:sub>
                                      </m:sSub>
                                      <m:r>
                                        <a:rPr lang="en-US" sz="1800" i="1" kern="100">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800" i="1" kern="100">
                                          <a:effectLst/>
                                          <a:latin typeface="Cambria Math" panose="02040503050406030204" pitchFamily="18" charset="0"/>
                                          <a:ea typeface="Times New Roman" panose="02020603050405020304" pitchFamily="18" charset="0"/>
                                          <a:cs typeface="Times New Roman" panose="02020603050405020304" pitchFamily="18" charset="0"/>
                                        </a:rPr>
                                        <m:t>2</m:t>
                                      </m:r>
                                    </m:sub>
                                  </m:sSub>
                                  <m:r>
                                    <a:rPr lang="en-US" sz="1800" i="1" kern="100">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18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kern="100">
                                          <a:effectLst/>
                                          <a:latin typeface="Cambria Math" panose="02040503050406030204" pitchFamily="18" charset="0"/>
                                          <a:ea typeface="Times New Roman" panose="02020603050405020304" pitchFamily="18" charset="0"/>
                                          <a:cs typeface="Times New Roman" panose="02020603050405020304" pitchFamily="18" charset="0"/>
                                        </a:rPr>
                                        <m:t>𝑅</m:t>
                                      </m:r>
                                    </m:e>
                                    <m:sub>
                                      <m:r>
                                        <a:rPr lang="en-US" sz="1800" i="1" kern="100">
                                          <a:effectLst/>
                                          <a:latin typeface="Cambria Math" panose="02040503050406030204" pitchFamily="18" charset="0"/>
                                          <a:ea typeface="Times New Roman" panose="02020603050405020304" pitchFamily="18" charset="0"/>
                                          <a:cs typeface="Times New Roman" panose="02020603050405020304" pitchFamily="18" charset="0"/>
                                        </a:rPr>
                                        <m:t>1</m:t>
                                      </m:r>
                                    </m:sub>
                                  </m:sSub>
                                </m:e>
                              </m:d>
                            </m:den>
                          </m:f>
                        </m:e>
                      </m:d>
                      <m:sSub>
                        <m:sSubPr>
                          <m:ctrlPr>
                            <a:rPr lang="en-US" sz="1800" i="1" kern="10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kern="100">
                              <a:effectLst/>
                              <a:latin typeface="Cambria Math" panose="02040503050406030204" pitchFamily="18" charset="0"/>
                              <a:ea typeface="Times New Roman" panose="02020603050405020304" pitchFamily="18" charset="0"/>
                              <a:cs typeface="Times New Roman" panose="02020603050405020304" pitchFamily="18" charset="0"/>
                            </a:rPr>
                            <m:t>𝐼</m:t>
                          </m:r>
                        </m:e>
                        <m:sub>
                          <m:r>
                            <m:rPr>
                              <m:nor/>
                            </m:rPr>
                            <a:rPr lang="en-US" sz="1800" kern="100">
                              <a:effectLst/>
                              <a:latin typeface="Cambria Math" panose="02040503050406030204" pitchFamily="18" charset="0"/>
                              <a:ea typeface="Times New Roman" panose="02020603050405020304" pitchFamily="18" charset="0"/>
                              <a:cs typeface="Times New Roman" panose="02020603050405020304" pitchFamily="18" charset="0"/>
                            </a:rPr>
                            <m:t>a</m:t>
                          </m:r>
                        </m:sub>
                      </m:sSub>
                    </m:oMath>
                  </m:oMathPara>
                </a14:m>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p:txBody>
          </p:sp>
        </mc:Choice>
        <mc:Fallback xmlns="">
          <p:sp>
            <p:nvSpPr>
              <p:cNvPr id="16" name="TextBox 15">
                <a:extLst>
                  <a:ext uri="{FF2B5EF4-FFF2-40B4-BE49-F238E27FC236}">
                    <a16:creationId xmlns:a16="http://schemas.microsoft.com/office/drawing/2014/main" id="{F5A6D505-6A0D-D5E5-2B36-286A2F64C3FF}"/>
                  </a:ext>
                </a:extLst>
              </p:cNvPr>
              <p:cNvSpPr txBox="1">
                <a:spLocks noRot="1" noChangeAspect="1" noMove="1" noResize="1" noEditPoints="1" noAdjustHandles="1" noChangeArrowheads="1" noChangeShapeType="1" noTextEdit="1"/>
              </p:cNvSpPr>
              <p:nvPr/>
            </p:nvSpPr>
            <p:spPr>
              <a:xfrm>
                <a:off x="7666196" y="4286040"/>
                <a:ext cx="4632007" cy="2070310"/>
              </a:xfrm>
              <a:prstGeom prst="rect">
                <a:avLst/>
              </a:prstGeom>
              <a:blipFill>
                <a:blip r:embed="rId6"/>
                <a:stretch>
                  <a:fillRect/>
                </a:stretch>
              </a:blipFill>
            </p:spPr>
            <p:txBody>
              <a:bodyPr/>
              <a:lstStyle/>
              <a:p>
                <a:r>
                  <a:rPr lang="en-US">
                    <a:noFill/>
                  </a:rPr>
                  <a:t> </a:t>
                </a:r>
              </a:p>
            </p:txBody>
          </p:sp>
        </mc:Fallback>
      </mc:AlternateContent>
      <p:sp>
        <p:nvSpPr>
          <p:cNvPr id="19" name="TextBox 18">
            <a:extLst>
              <a:ext uri="{FF2B5EF4-FFF2-40B4-BE49-F238E27FC236}">
                <a16:creationId xmlns:a16="http://schemas.microsoft.com/office/drawing/2014/main" id="{B5A0D25C-E52D-09A9-38EB-71DFD54918B5}"/>
              </a:ext>
            </a:extLst>
          </p:cNvPr>
          <p:cNvSpPr txBox="1"/>
          <p:nvPr/>
        </p:nvSpPr>
        <p:spPr>
          <a:xfrm>
            <a:off x="421361" y="4514850"/>
            <a:ext cx="5063491" cy="1754326"/>
          </a:xfrm>
          <a:prstGeom prst="rect">
            <a:avLst/>
          </a:prstGeom>
          <a:noFill/>
        </p:spPr>
        <p:txBody>
          <a:bodyPr wrap="square" rtlCol="0">
            <a:spAutoFit/>
          </a:bodyPr>
          <a:lstStyle/>
          <a:p>
            <a:r>
              <a:rPr lang="en-US" dirty="0"/>
              <a:t>If one of the paths has conductors with different impedances, each path will have a common mode current (equal and opposite).  The  CM current “circulates” around the “ring.”  While this CM current does not go through the ship’s hull, it can be a source of EMI.</a:t>
            </a:r>
          </a:p>
        </p:txBody>
      </p:sp>
    </p:spTree>
    <p:extLst>
      <p:ext uri="{BB962C8B-B14F-4D97-AF65-F5344CB8AC3E}">
        <p14:creationId xmlns:p14="http://schemas.microsoft.com/office/powerpoint/2010/main" val="976799497"/>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715</TotalTime>
  <Words>856</Words>
  <Application>Microsoft Office PowerPoint</Application>
  <PresentationFormat>Widescreen</PresentationFormat>
  <Paragraphs>113</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Aptos</vt:lpstr>
      <vt:lpstr>Aptos Display</vt:lpstr>
      <vt:lpstr>Arial</vt:lpstr>
      <vt:lpstr>Cambria Math</vt:lpstr>
      <vt:lpstr>1_Office Theme</vt:lpstr>
      <vt:lpstr>Common-Mode fundamentals for  Shipboard Power Systems Part 3 Common Mode Modeling CM Voltage Source</vt:lpstr>
      <vt:lpstr>Common Mode Lumped Parameter circuit model</vt:lpstr>
      <vt:lpstr>Neutral Voltage vs Neutral Conductor</vt:lpstr>
      <vt:lpstr>Sources of Common Mode Voltages </vt:lpstr>
      <vt:lpstr>Ground Fault</vt:lpstr>
      <vt:lpstr>Asymmetry</vt:lpstr>
      <vt:lpstr>Asymmetry</vt:lpstr>
      <vt:lpstr>Grounding Method</vt:lpstr>
      <vt:lpstr>Multiple Current Paths – Ring Bus</vt:lpstr>
      <vt:lpstr>Multiple Current Paths – Common Return</vt:lpstr>
      <vt:lpstr>Wrap up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Norbert Doerry</dc:creator>
  <cp:lastModifiedBy>Norbert Doerry</cp:lastModifiedBy>
  <cp:revision>9</cp:revision>
  <dcterms:created xsi:type="dcterms:W3CDTF">2025-04-03T12:58:23Z</dcterms:created>
  <dcterms:modified xsi:type="dcterms:W3CDTF">2025-04-04T15:00:25Z</dcterms:modified>
</cp:coreProperties>
</file>